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4" r:id="rId1"/>
  </p:sldMasterIdLst>
  <p:sldIdLst>
    <p:sldId id="286" r:id="rId2"/>
    <p:sldId id="287" r:id="rId3"/>
    <p:sldId id="288" r:id="rId4"/>
    <p:sldId id="258" r:id="rId5"/>
    <p:sldId id="259" r:id="rId6"/>
    <p:sldId id="28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90" r:id="rId27"/>
    <p:sldId id="279" r:id="rId28"/>
    <p:sldId id="280" r:id="rId29"/>
    <p:sldId id="281" r:id="rId30"/>
    <p:sldId id="291" r:id="rId31"/>
  </p:sldIdLst>
  <p:sldSz cx="12192000" cy="6858000"/>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380"/>
    <p:restoredTop sz="94660"/>
  </p:normalViewPr>
  <p:slideViewPr>
    <p:cSldViewPr snapToGrid="0">
      <p:cViewPr varScale="1">
        <p:scale>
          <a:sx n="114" d="100"/>
          <a:sy n="114" d="100"/>
        </p:scale>
        <p:origin x="43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2446BC7-972F-4097-A202-4730BC03368F}" type="datetimeFigureOut">
              <a:rPr lang="fa-IR" smtClean="0"/>
              <a:t>27/03/1448</a:t>
            </a:fld>
            <a:endParaRPr lang="fa-IR"/>
          </a:p>
        </p:txBody>
      </p:sp>
      <p:sp>
        <p:nvSpPr>
          <p:cNvPr id="5" name="Footer Placeholder 4"/>
          <p:cNvSpPr>
            <a:spLocks noGrp="1"/>
          </p:cNvSpPr>
          <p:nvPr>
            <p:ph type="ftr" sz="quarter" idx="11"/>
          </p:nvPr>
        </p:nvSpPr>
        <p:spPr/>
        <p:txBody>
          <a:bodyPr/>
          <a:lstStyle/>
          <a:p>
            <a:endParaRPr lang="fa-I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F06F90C8-75FD-4214-A96A-0208CB0A7E7B}" type="slidenum">
              <a:rPr lang="fa-IR" smtClean="0"/>
              <a:t>‹#›</a:t>
            </a:fld>
            <a:endParaRPr lang="fa-IR"/>
          </a:p>
        </p:txBody>
      </p:sp>
    </p:spTree>
    <p:extLst>
      <p:ext uri="{BB962C8B-B14F-4D97-AF65-F5344CB8AC3E}">
        <p14:creationId xmlns:p14="http://schemas.microsoft.com/office/powerpoint/2010/main" val="3306360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446BC7-972F-4097-A202-4730BC03368F}" type="datetimeFigureOut">
              <a:rPr lang="fa-IR" smtClean="0"/>
              <a:t>27/03/1448</a:t>
            </a:fld>
            <a:endParaRPr lang="fa-IR"/>
          </a:p>
        </p:txBody>
      </p:sp>
      <p:sp>
        <p:nvSpPr>
          <p:cNvPr id="5" name="Footer Placeholder 4"/>
          <p:cNvSpPr>
            <a:spLocks noGrp="1"/>
          </p:cNvSpPr>
          <p:nvPr>
            <p:ph type="ftr" sz="quarter" idx="11"/>
          </p:nvPr>
        </p:nvSpPr>
        <p:spPr/>
        <p:txBody>
          <a:bodyPr/>
          <a:lstStyle/>
          <a:p>
            <a:endParaRPr lang="fa-I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06F90C8-75FD-4214-A96A-0208CB0A7E7B}" type="slidenum">
              <a:rPr lang="fa-IR" smtClean="0"/>
              <a:t>‹#›</a:t>
            </a:fld>
            <a:endParaRPr lang="fa-IR"/>
          </a:p>
        </p:txBody>
      </p:sp>
    </p:spTree>
    <p:extLst>
      <p:ext uri="{BB962C8B-B14F-4D97-AF65-F5344CB8AC3E}">
        <p14:creationId xmlns:p14="http://schemas.microsoft.com/office/powerpoint/2010/main" val="1362929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446BC7-972F-4097-A202-4730BC03368F}" type="datetimeFigureOut">
              <a:rPr lang="fa-IR" smtClean="0"/>
              <a:t>27/03/1448</a:t>
            </a:fld>
            <a:endParaRPr lang="fa-IR"/>
          </a:p>
        </p:txBody>
      </p:sp>
      <p:sp>
        <p:nvSpPr>
          <p:cNvPr id="5" name="Footer Placeholder 4"/>
          <p:cNvSpPr>
            <a:spLocks noGrp="1"/>
          </p:cNvSpPr>
          <p:nvPr>
            <p:ph type="ftr" sz="quarter" idx="11"/>
          </p:nvPr>
        </p:nvSpPr>
        <p:spPr/>
        <p:txBody>
          <a:bodyPr/>
          <a:lstStyle/>
          <a:p>
            <a:endParaRPr lang="fa-I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06F90C8-75FD-4214-A96A-0208CB0A7E7B}" type="slidenum">
              <a:rPr lang="fa-IR" smtClean="0"/>
              <a:t>‹#›</a:t>
            </a:fld>
            <a:endParaRPr lang="fa-IR"/>
          </a:p>
        </p:txBody>
      </p:sp>
    </p:spTree>
    <p:extLst>
      <p:ext uri="{BB962C8B-B14F-4D97-AF65-F5344CB8AC3E}">
        <p14:creationId xmlns:p14="http://schemas.microsoft.com/office/powerpoint/2010/main" val="3367977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2446BC7-972F-4097-A202-4730BC03368F}" type="datetimeFigureOut">
              <a:rPr lang="fa-IR" smtClean="0"/>
              <a:t>27/03/1448</a:t>
            </a:fld>
            <a:endParaRPr lang="fa-IR"/>
          </a:p>
        </p:txBody>
      </p:sp>
      <p:sp>
        <p:nvSpPr>
          <p:cNvPr id="6" name="Footer Placeholder 5"/>
          <p:cNvSpPr>
            <a:spLocks noGrp="1"/>
          </p:cNvSpPr>
          <p:nvPr>
            <p:ph type="ftr" sz="quarter" idx="11"/>
          </p:nvPr>
        </p:nvSpPr>
        <p:spPr/>
        <p:txBody>
          <a:bodyPr/>
          <a:lstStyle/>
          <a:p>
            <a:endParaRPr lang="fa-I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06F90C8-75FD-4214-A96A-0208CB0A7E7B}" type="slidenum">
              <a:rPr lang="fa-IR" smtClean="0"/>
              <a:t>‹#›</a:t>
            </a:fld>
            <a:endParaRPr lang="fa-IR"/>
          </a:p>
        </p:txBody>
      </p:sp>
    </p:spTree>
    <p:extLst>
      <p:ext uri="{BB962C8B-B14F-4D97-AF65-F5344CB8AC3E}">
        <p14:creationId xmlns:p14="http://schemas.microsoft.com/office/powerpoint/2010/main" val="3913353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2446BC7-972F-4097-A202-4730BC03368F}" type="datetimeFigureOut">
              <a:rPr lang="fa-IR" smtClean="0"/>
              <a:t>27/03/1448</a:t>
            </a:fld>
            <a:endParaRPr lang="fa-IR"/>
          </a:p>
        </p:txBody>
      </p:sp>
      <p:sp>
        <p:nvSpPr>
          <p:cNvPr id="8" name="Footer Placeholder 7"/>
          <p:cNvSpPr>
            <a:spLocks noGrp="1"/>
          </p:cNvSpPr>
          <p:nvPr>
            <p:ph type="ftr" sz="quarter" idx="11"/>
          </p:nvPr>
        </p:nvSpPr>
        <p:spPr/>
        <p:txBody>
          <a:bodyPr/>
          <a:lstStyle/>
          <a:p>
            <a:endParaRPr lang="fa-I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06F90C8-75FD-4214-A96A-0208CB0A7E7B}" type="slidenum">
              <a:rPr lang="fa-IR" smtClean="0"/>
              <a:t>‹#›</a:t>
            </a:fld>
            <a:endParaRPr lang="fa-IR"/>
          </a:p>
        </p:txBody>
      </p:sp>
    </p:spTree>
    <p:extLst>
      <p:ext uri="{BB962C8B-B14F-4D97-AF65-F5344CB8AC3E}">
        <p14:creationId xmlns:p14="http://schemas.microsoft.com/office/powerpoint/2010/main" val="3698933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2446BC7-972F-4097-A202-4730BC03368F}" type="datetimeFigureOut">
              <a:rPr lang="fa-IR" smtClean="0"/>
              <a:t>27/03/1448</a:t>
            </a:fld>
            <a:endParaRPr lang="fa-IR"/>
          </a:p>
        </p:txBody>
      </p:sp>
      <p:sp>
        <p:nvSpPr>
          <p:cNvPr id="4" name="Footer Placeholder 3"/>
          <p:cNvSpPr>
            <a:spLocks noGrp="1"/>
          </p:cNvSpPr>
          <p:nvPr>
            <p:ph type="ftr" sz="quarter" idx="11"/>
          </p:nvPr>
        </p:nvSpPr>
        <p:spPr/>
        <p:txBody>
          <a:bodyPr/>
          <a:lstStyle/>
          <a:p>
            <a:endParaRPr lang="fa-I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06F90C8-75FD-4214-A96A-0208CB0A7E7B}" type="slidenum">
              <a:rPr lang="fa-IR" smtClean="0"/>
              <a:t>‹#›</a:t>
            </a:fld>
            <a:endParaRPr lang="fa-IR"/>
          </a:p>
        </p:txBody>
      </p:sp>
    </p:spTree>
    <p:extLst>
      <p:ext uri="{BB962C8B-B14F-4D97-AF65-F5344CB8AC3E}">
        <p14:creationId xmlns:p14="http://schemas.microsoft.com/office/powerpoint/2010/main" val="3661026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446BC7-972F-4097-A202-4730BC03368F}" type="datetimeFigureOut">
              <a:rPr lang="fa-IR" smtClean="0"/>
              <a:t>27/03/1448</a:t>
            </a:fld>
            <a:endParaRPr lang="fa-IR"/>
          </a:p>
        </p:txBody>
      </p:sp>
      <p:sp>
        <p:nvSpPr>
          <p:cNvPr id="3" name="Footer Placeholder 2"/>
          <p:cNvSpPr>
            <a:spLocks noGrp="1"/>
          </p:cNvSpPr>
          <p:nvPr>
            <p:ph type="ftr" sz="quarter" idx="11"/>
          </p:nvPr>
        </p:nvSpPr>
        <p:spPr/>
        <p:txBody>
          <a:bodyPr/>
          <a:lstStyle/>
          <a:p>
            <a:endParaRPr lang="fa-I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06F90C8-75FD-4214-A96A-0208CB0A7E7B}" type="slidenum">
              <a:rPr lang="fa-IR" smtClean="0"/>
              <a:t>‹#›</a:t>
            </a:fld>
            <a:endParaRPr lang="fa-IR"/>
          </a:p>
        </p:txBody>
      </p:sp>
    </p:spTree>
    <p:extLst>
      <p:ext uri="{BB962C8B-B14F-4D97-AF65-F5344CB8AC3E}">
        <p14:creationId xmlns:p14="http://schemas.microsoft.com/office/powerpoint/2010/main" val="3359860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2446BC7-972F-4097-A202-4730BC03368F}" type="datetimeFigureOut">
              <a:rPr lang="fa-IR" smtClean="0"/>
              <a:t>27/03/1448</a:t>
            </a:fld>
            <a:endParaRPr lang="fa-IR"/>
          </a:p>
        </p:txBody>
      </p:sp>
      <p:sp>
        <p:nvSpPr>
          <p:cNvPr id="6" name="Footer Placeholder 5"/>
          <p:cNvSpPr>
            <a:spLocks noGrp="1"/>
          </p:cNvSpPr>
          <p:nvPr>
            <p:ph type="ftr" sz="quarter" idx="11"/>
          </p:nvPr>
        </p:nvSpPr>
        <p:spPr/>
        <p:txBody>
          <a:bodyPr/>
          <a:lstStyle/>
          <a:p>
            <a:endParaRPr lang="fa-I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06F90C8-75FD-4214-A96A-0208CB0A7E7B}" type="slidenum">
              <a:rPr lang="fa-IR" smtClean="0"/>
              <a:t>‹#›</a:t>
            </a:fld>
            <a:endParaRPr lang="fa-IR"/>
          </a:p>
        </p:txBody>
      </p:sp>
    </p:spTree>
    <p:extLst>
      <p:ext uri="{BB962C8B-B14F-4D97-AF65-F5344CB8AC3E}">
        <p14:creationId xmlns:p14="http://schemas.microsoft.com/office/powerpoint/2010/main" val="3985254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2446BC7-972F-4097-A202-4730BC03368F}" type="datetimeFigureOut">
              <a:rPr lang="fa-IR" smtClean="0"/>
              <a:t>27/03/1448</a:t>
            </a:fld>
            <a:endParaRPr lang="fa-IR"/>
          </a:p>
        </p:txBody>
      </p:sp>
      <p:sp>
        <p:nvSpPr>
          <p:cNvPr id="6" name="Footer Placeholder 5"/>
          <p:cNvSpPr>
            <a:spLocks noGrp="1"/>
          </p:cNvSpPr>
          <p:nvPr>
            <p:ph type="ftr" sz="quarter" idx="11"/>
          </p:nvPr>
        </p:nvSpPr>
        <p:spPr/>
        <p:txBody>
          <a:bodyPr/>
          <a:lstStyle/>
          <a:p>
            <a:endParaRPr lang="fa-I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06F90C8-75FD-4214-A96A-0208CB0A7E7B}" type="slidenum">
              <a:rPr lang="fa-IR" smtClean="0"/>
              <a:t>‹#›</a:t>
            </a:fld>
            <a:endParaRPr lang="fa-IR"/>
          </a:p>
        </p:txBody>
      </p:sp>
    </p:spTree>
    <p:extLst>
      <p:ext uri="{BB962C8B-B14F-4D97-AF65-F5344CB8AC3E}">
        <p14:creationId xmlns:p14="http://schemas.microsoft.com/office/powerpoint/2010/main" val="913956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446BC7-972F-4097-A202-4730BC03368F}" type="datetimeFigureOut">
              <a:rPr lang="fa-IR" smtClean="0"/>
              <a:t>27/03/1448</a:t>
            </a:fld>
            <a:endParaRPr lang="fa-IR"/>
          </a:p>
        </p:txBody>
      </p:sp>
      <p:sp>
        <p:nvSpPr>
          <p:cNvPr id="5" name="Footer Placeholder 4"/>
          <p:cNvSpPr>
            <a:spLocks noGrp="1"/>
          </p:cNvSpPr>
          <p:nvPr>
            <p:ph type="ftr" sz="quarter" idx="11"/>
          </p:nvPr>
        </p:nvSpPr>
        <p:spPr/>
        <p:txBody>
          <a:bodyPr/>
          <a:lstStyle/>
          <a:p>
            <a:endParaRPr lang="fa-I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06F90C8-75FD-4214-A96A-0208CB0A7E7B}" type="slidenum">
              <a:rPr lang="fa-IR" smtClean="0"/>
              <a:t>‹#›</a:t>
            </a:fld>
            <a:endParaRPr lang="fa-IR"/>
          </a:p>
        </p:txBody>
      </p:sp>
    </p:spTree>
    <p:extLst>
      <p:ext uri="{BB962C8B-B14F-4D97-AF65-F5344CB8AC3E}">
        <p14:creationId xmlns:p14="http://schemas.microsoft.com/office/powerpoint/2010/main" val="492844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446BC7-972F-4097-A202-4730BC03368F}" type="datetimeFigureOut">
              <a:rPr lang="fa-IR" smtClean="0"/>
              <a:t>27/03/1448</a:t>
            </a:fld>
            <a:endParaRPr lang="fa-IR"/>
          </a:p>
        </p:txBody>
      </p:sp>
      <p:sp>
        <p:nvSpPr>
          <p:cNvPr id="5" name="Footer Placeholder 4"/>
          <p:cNvSpPr>
            <a:spLocks noGrp="1"/>
          </p:cNvSpPr>
          <p:nvPr>
            <p:ph type="ftr" sz="quarter" idx="11"/>
          </p:nvPr>
        </p:nvSpPr>
        <p:spPr/>
        <p:txBody>
          <a:bodyPr/>
          <a:lstStyle/>
          <a:p>
            <a:endParaRPr lang="fa-I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06F90C8-75FD-4214-A96A-0208CB0A7E7B}" type="slidenum">
              <a:rPr lang="fa-IR" smtClean="0"/>
              <a:t>‹#›</a:t>
            </a:fld>
            <a:endParaRPr lang="fa-I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735198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52446BC7-972F-4097-A202-4730BC03368F}" type="datetimeFigureOut">
              <a:rPr lang="fa-IR" smtClean="0"/>
              <a:t>27/03/1448</a:t>
            </a:fld>
            <a:endParaRPr lang="fa-IR"/>
          </a:p>
        </p:txBody>
      </p:sp>
      <p:sp>
        <p:nvSpPr>
          <p:cNvPr id="6" name="Footer Placeholder 5"/>
          <p:cNvSpPr>
            <a:spLocks noGrp="1"/>
          </p:cNvSpPr>
          <p:nvPr>
            <p:ph type="ftr" sz="quarter" idx="11"/>
          </p:nvPr>
        </p:nvSpPr>
        <p:spPr/>
        <p:txBody>
          <a:bodyPr/>
          <a:lstStyle/>
          <a:p>
            <a:endParaRPr lang="fa-I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06F90C8-75FD-4214-A96A-0208CB0A7E7B}" type="slidenum">
              <a:rPr lang="fa-IR" smtClean="0"/>
              <a:t>‹#›</a:t>
            </a:fld>
            <a:endParaRPr lang="fa-IR"/>
          </a:p>
        </p:txBody>
      </p:sp>
    </p:spTree>
    <p:extLst>
      <p:ext uri="{BB962C8B-B14F-4D97-AF65-F5344CB8AC3E}">
        <p14:creationId xmlns:p14="http://schemas.microsoft.com/office/powerpoint/2010/main" val="34504807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52446BC7-972F-4097-A202-4730BC03368F}" type="datetimeFigureOut">
              <a:rPr lang="fa-IR" smtClean="0"/>
              <a:t>27/03/1448</a:t>
            </a:fld>
            <a:endParaRPr lang="fa-IR"/>
          </a:p>
        </p:txBody>
      </p:sp>
      <p:sp>
        <p:nvSpPr>
          <p:cNvPr id="6" name="Footer Placeholder 5"/>
          <p:cNvSpPr>
            <a:spLocks noGrp="1"/>
          </p:cNvSpPr>
          <p:nvPr>
            <p:ph type="ftr" sz="quarter" idx="11"/>
          </p:nvPr>
        </p:nvSpPr>
        <p:spPr/>
        <p:txBody>
          <a:bodyPr/>
          <a:lstStyle/>
          <a:p>
            <a:endParaRPr lang="fa-I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06F90C8-75FD-4214-A96A-0208CB0A7E7B}" type="slidenum">
              <a:rPr lang="fa-IR" smtClean="0"/>
              <a:t>‹#›</a:t>
            </a:fld>
            <a:endParaRPr lang="fa-I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12613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52446BC7-972F-4097-A202-4730BC03368F}" type="datetimeFigureOut">
              <a:rPr lang="fa-IR" smtClean="0"/>
              <a:t>27/03/1448</a:t>
            </a:fld>
            <a:endParaRPr lang="fa-IR"/>
          </a:p>
        </p:txBody>
      </p:sp>
      <p:sp>
        <p:nvSpPr>
          <p:cNvPr id="6" name="Footer Placeholder 5"/>
          <p:cNvSpPr>
            <a:spLocks noGrp="1"/>
          </p:cNvSpPr>
          <p:nvPr>
            <p:ph type="ftr" sz="quarter" idx="11"/>
          </p:nvPr>
        </p:nvSpPr>
        <p:spPr/>
        <p:txBody>
          <a:bodyPr/>
          <a:lstStyle/>
          <a:p>
            <a:endParaRPr lang="fa-I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06F90C8-75FD-4214-A96A-0208CB0A7E7B}" type="slidenum">
              <a:rPr lang="fa-IR" smtClean="0"/>
              <a:t>‹#›</a:t>
            </a:fld>
            <a:endParaRPr lang="fa-IR"/>
          </a:p>
        </p:txBody>
      </p:sp>
    </p:spTree>
    <p:extLst>
      <p:ext uri="{BB962C8B-B14F-4D97-AF65-F5344CB8AC3E}">
        <p14:creationId xmlns:p14="http://schemas.microsoft.com/office/powerpoint/2010/main" val="25509339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446BC7-972F-4097-A202-4730BC03368F}" type="datetimeFigureOut">
              <a:rPr lang="fa-IR" smtClean="0"/>
              <a:t>27/03/1448</a:t>
            </a:fld>
            <a:endParaRPr lang="fa-IR"/>
          </a:p>
        </p:txBody>
      </p:sp>
      <p:sp>
        <p:nvSpPr>
          <p:cNvPr id="5" name="Footer Placeholder 4"/>
          <p:cNvSpPr>
            <a:spLocks noGrp="1"/>
          </p:cNvSpPr>
          <p:nvPr>
            <p:ph type="ftr" sz="quarter" idx="11"/>
          </p:nvPr>
        </p:nvSpPr>
        <p:spPr/>
        <p:txBody>
          <a:bodyPr/>
          <a:lstStyle/>
          <a:p>
            <a:endParaRPr lang="fa-I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06F90C8-75FD-4214-A96A-0208CB0A7E7B}" type="slidenum">
              <a:rPr lang="fa-IR" smtClean="0"/>
              <a:t>‹#›</a:t>
            </a:fld>
            <a:endParaRPr lang="fa-IR"/>
          </a:p>
        </p:txBody>
      </p:sp>
    </p:spTree>
    <p:extLst>
      <p:ext uri="{BB962C8B-B14F-4D97-AF65-F5344CB8AC3E}">
        <p14:creationId xmlns:p14="http://schemas.microsoft.com/office/powerpoint/2010/main" val="39112477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446BC7-972F-4097-A202-4730BC03368F}" type="datetimeFigureOut">
              <a:rPr lang="fa-IR" smtClean="0"/>
              <a:t>27/03/1448</a:t>
            </a:fld>
            <a:endParaRPr lang="fa-IR"/>
          </a:p>
        </p:txBody>
      </p:sp>
      <p:sp>
        <p:nvSpPr>
          <p:cNvPr id="5" name="Footer Placeholder 4"/>
          <p:cNvSpPr>
            <a:spLocks noGrp="1"/>
          </p:cNvSpPr>
          <p:nvPr>
            <p:ph type="ftr" sz="quarter" idx="11"/>
          </p:nvPr>
        </p:nvSpPr>
        <p:spPr/>
        <p:txBody>
          <a:bodyPr/>
          <a:lstStyle/>
          <a:p>
            <a:endParaRPr lang="fa-I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06F90C8-75FD-4214-A96A-0208CB0A7E7B}" type="slidenum">
              <a:rPr lang="fa-IR" smtClean="0"/>
              <a:t>‹#›</a:t>
            </a:fld>
            <a:endParaRPr lang="fa-IR"/>
          </a:p>
        </p:txBody>
      </p:sp>
    </p:spTree>
    <p:extLst>
      <p:ext uri="{BB962C8B-B14F-4D97-AF65-F5344CB8AC3E}">
        <p14:creationId xmlns:p14="http://schemas.microsoft.com/office/powerpoint/2010/main" val="3019926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2446BC7-972F-4097-A202-4730BC03368F}" type="datetimeFigureOut">
              <a:rPr lang="fa-IR" smtClean="0"/>
              <a:t>27/03/1448</a:t>
            </a:fld>
            <a:endParaRPr lang="fa-I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a-I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F06F90C8-75FD-4214-A96A-0208CB0A7E7B}" type="slidenum">
              <a:rPr lang="fa-IR" smtClean="0"/>
              <a:t>‹#›</a:t>
            </a:fld>
            <a:endParaRPr lang="fa-IR"/>
          </a:p>
        </p:txBody>
      </p:sp>
    </p:spTree>
    <p:extLst>
      <p:ext uri="{BB962C8B-B14F-4D97-AF65-F5344CB8AC3E}">
        <p14:creationId xmlns:p14="http://schemas.microsoft.com/office/powerpoint/2010/main" val="214860400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1" eaLnBrk="1" latinLnBrk="0" hangingPunct="1">
        <a:spcBef>
          <a:spcPct val="0"/>
        </a:spcBef>
        <a:buNone/>
        <a:defRPr sz="3600" kern="1200">
          <a:solidFill>
            <a:schemeClr val="accent2">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531"/>
            <a:ext cx="12192000" cy="6858001"/>
          </a:xfrm>
          <a:prstGeom prst="rect">
            <a:avLst/>
          </a:prstGeom>
        </p:spPr>
      </p:pic>
    </p:spTree>
    <p:extLst>
      <p:ext uri="{BB962C8B-B14F-4D97-AF65-F5344CB8AC3E}">
        <p14:creationId xmlns:p14="http://schemas.microsoft.com/office/powerpoint/2010/main" val="1454306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86604"/>
            <a:ext cx="9144000" cy="2060812"/>
          </a:xfrm>
        </p:spPr>
        <p:txBody>
          <a:bodyPr>
            <a:noAutofit/>
          </a:bodyPr>
          <a:lstStyle/>
          <a:p>
            <a:pPr lvl="0" algn="ctr"/>
            <a:r>
              <a:rPr lang="fa-IR" sz="4000" dirty="0"/>
              <a:t>نظام پرداخت، حقوق و مزایا و مقررات استخدامی در بخش دولتی ایران</a:t>
            </a:r>
            <a:br>
              <a:rPr lang="en-US" sz="4000" dirty="0"/>
            </a:br>
            <a:endParaRPr lang="fa-IR" sz="4000" dirty="0"/>
          </a:p>
        </p:txBody>
      </p:sp>
      <p:sp>
        <p:nvSpPr>
          <p:cNvPr id="3" name="Subtitle 2"/>
          <p:cNvSpPr>
            <a:spLocks noGrp="1"/>
          </p:cNvSpPr>
          <p:nvPr>
            <p:ph type="subTitle" idx="1"/>
          </p:nvPr>
        </p:nvSpPr>
        <p:spPr>
          <a:xfrm>
            <a:off x="1742364" y="2646694"/>
            <a:ext cx="9144000" cy="3358321"/>
          </a:xfrm>
        </p:spPr>
        <p:txBody>
          <a:bodyPr>
            <a:normAutofit fontScale="92500" lnSpcReduction="10000"/>
          </a:bodyPr>
          <a:lstStyle/>
          <a:p>
            <a:pPr lvl="0"/>
            <a:endParaRPr lang="fa-IR" dirty="0"/>
          </a:p>
          <a:p>
            <a:pPr lvl="0" algn="r"/>
            <a:r>
              <a:rPr lang="fa-IR" dirty="0"/>
              <a:t>بررسی ساختار فیش حقوقی، مأموریت، پایان خدمت، مرخصی‌ها، غیبت، تسویه حساب، ضمانت و مالیات بر اساس قوانین موضوعه</a:t>
            </a:r>
          </a:p>
          <a:p>
            <a:pPr lvl="0"/>
            <a:endParaRPr lang="fa-IR" dirty="0"/>
          </a:p>
          <a:p>
            <a:pPr lvl="0"/>
            <a:endParaRPr lang="en-US" dirty="0"/>
          </a:p>
          <a:p>
            <a:pPr lvl="0" algn="ctr"/>
            <a:r>
              <a:rPr lang="fa-IR" sz="3900" dirty="0"/>
              <a:t>تهیه و تنظیم: محمد حسین صادقی</a:t>
            </a:r>
          </a:p>
          <a:p>
            <a:pPr lvl="0"/>
            <a:endParaRPr lang="fa-IR" dirty="0"/>
          </a:p>
          <a:p>
            <a:pPr lvl="0"/>
            <a:endParaRPr lang="en-US" dirty="0"/>
          </a:p>
          <a:p>
            <a:pPr lvl="0" algn="ctr"/>
            <a:r>
              <a:rPr lang="fa-IR" b="1" dirty="0"/>
              <a:t>مخاطبان:</a:t>
            </a:r>
            <a:r>
              <a:rPr lang="fa-IR" dirty="0"/>
              <a:t> مدیران منابع انسانی، کارشناسان امور مالی و کارگزینی دستگاه‌های اجرایی</a:t>
            </a:r>
            <a:endParaRPr lang="en-US" dirty="0"/>
          </a:p>
          <a:p>
            <a:endParaRPr lang="fa-IR" dirty="0"/>
          </a:p>
        </p:txBody>
      </p:sp>
    </p:spTree>
    <p:extLst>
      <p:ext uri="{BB962C8B-B14F-4D97-AF65-F5344CB8AC3E}">
        <p14:creationId xmlns:p14="http://schemas.microsoft.com/office/powerpoint/2010/main" val="1842595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95436"/>
          </a:xfrm>
        </p:spPr>
        <p:txBody>
          <a:bodyPr>
            <a:noAutofit/>
          </a:bodyPr>
          <a:lstStyle/>
          <a:p>
            <a:pPr lvl="0" algn="ctr"/>
            <a:br>
              <a:rPr lang="fa-IR" sz="3200" b="1" dirty="0"/>
            </a:br>
            <a:r>
              <a:rPr lang="fa-IR" sz="3200" b="1" dirty="0"/>
              <a:t>اسناد بالادستی و قوانین مرجع در بخش دولتی</a:t>
            </a:r>
            <a:br>
              <a:rPr lang="en-US" sz="3200" dirty="0"/>
            </a:br>
            <a:br>
              <a:rPr lang="en-US" sz="3200" dirty="0"/>
            </a:br>
            <a:endParaRPr lang="fa-IR" sz="3200" dirty="0"/>
          </a:p>
        </p:txBody>
      </p:sp>
      <p:sp>
        <p:nvSpPr>
          <p:cNvPr id="3" name="Content Placeholder 2"/>
          <p:cNvSpPr>
            <a:spLocks noGrp="1"/>
          </p:cNvSpPr>
          <p:nvPr>
            <p:ph idx="1"/>
          </p:nvPr>
        </p:nvSpPr>
        <p:spPr>
          <a:xfrm>
            <a:off x="838200" y="2065283"/>
            <a:ext cx="10515600" cy="4294573"/>
          </a:xfrm>
        </p:spPr>
        <p:txBody>
          <a:bodyPr>
            <a:normAutofit/>
          </a:bodyPr>
          <a:lstStyle/>
          <a:p>
            <a:pPr lvl="0"/>
            <a:r>
              <a:rPr lang="fa-IR" b="1" dirty="0"/>
              <a:t>قانون مدیریت خدمات کشوری (ق.م.خ.ک):</a:t>
            </a:r>
            <a:r>
              <a:rPr lang="fa-IR" dirty="0"/>
              <a:t> مصوب ۱۳۸۶/۰۷/۰۸ (به‌ویژه فصل دهم - حقوق و مزایا)</a:t>
            </a:r>
          </a:p>
          <a:p>
            <a:pPr marL="0" lvl="0" indent="0">
              <a:buNone/>
            </a:pPr>
            <a:endParaRPr lang="fa-IR" dirty="0"/>
          </a:p>
          <a:p>
            <a:pPr lvl="0"/>
            <a:r>
              <a:rPr lang="fa-IR" b="1" dirty="0"/>
              <a:t>قانون کار جمهوری اسلامی ایران:</a:t>
            </a:r>
            <a:r>
              <a:rPr lang="fa-IR" dirty="0"/>
              <a:t> برای نیروهای قراردادی انجام کار معین (موضوع تبصره ماده ۳۲ ق.م.خ.ک)</a:t>
            </a:r>
          </a:p>
          <a:p>
            <a:pPr marL="0" lvl="0" indent="0">
              <a:buNone/>
            </a:pPr>
            <a:endParaRPr lang="en-US" dirty="0"/>
          </a:p>
          <a:p>
            <a:pPr lvl="0"/>
            <a:r>
              <a:rPr lang="fa-IR" b="1" dirty="0"/>
              <a:t>قانون محاسبات عمومی کشور:</a:t>
            </a:r>
            <a:r>
              <a:rPr lang="fa-IR" dirty="0"/>
              <a:t> مصوب ۱۳۶۶ (ضوابط مالی و پرداخت‌ها)</a:t>
            </a:r>
          </a:p>
          <a:p>
            <a:pPr marL="0" lvl="0" indent="0">
              <a:buNone/>
            </a:pPr>
            <a:endParaRPr lang="en-US" dirty="0"/>
          </a:p>
          <a:p>
            <a:pPr lvl="0"/>
            <a:r>
              <a:rPr lang="fa-IR" b="1" dirty="0"/>
              <a:t>قوانین بودجه سنواتی کل کشور:</a:t>
            </a:r>
            <a:r>
              <a:rPr lang="fa-IR" dirty="0"/>
              <a:t> تعیین‌کننده ضریب حقوقی، سقف حقوق و نرخ معافیت‌های مالیاتی سالانه</a:t>
            </a:r>
          </a:p>
        </p:txBody>
      </p:sp>
    </p:spTree>
    <p:extLst>
      <p:ext uri="{BB962C8B-B14F-4D97-AF65-F5344CB8AC3E}">
        <p14:creationId xmlns:p14="http://schemas.microsoft.com/office/powerpoint/2010/main" val="2637686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9493" y="624110"/>
            <a:ext cx="9935119" cy="1280890"/>
          </a:xfrm>
        </p:spPr>
        <p:txBody>
          <a:bodyPr>
            <a:normAutofit/>
          </a:bodyPr>
          <a:lstStyle/>
          <a:p>
            <a:pPr algn="ctr"/>
            <a:r>
              <a:rPr lang="fa-IR" sz="2800" b="1" dirty="0"/>
              <a:t>اسناد بالادستی و قوانین مرجع در بخش دولتی</a:t>
            </a:r>
            <a:endParaRPr lang="fa-IR" sz="2800" dirty="0"/>
          </a:p>
        </p:txBody>
      </p:sp>
      <p:sp>
        <p:nvSpPr>
          <p:cNvPr id="3" name="Content Placeholder 2"/>
          <p:cNvSpPr>
            <a:spLocks noGrp="1"/>
          </p:cNvSpPr>
          <p:nvPr>
            <p:ph idx="1"/>
          </p:nvPr>
        </p:nvSpPr>
        <p:spPr/>
        <p:txBody>
          <a:bodyPr>
            <a:normAutofit/>
          </a:bodyPr>
          <a:lstStyle/>
          <a:p>
            <a:pPr lvl="0"/>
            <a:endParaRPr lang="fa-IR" sz="2600" dirty="0">
              <a:solidFill>
                <a:prstClr val="black"/>
              </a:solidFill>
            </a:endParaRPr>
          </a:p>
          <a:p>
            <a:pPr lvl="0"/>
            <a:r>
              <a:rPr lang="fa-IR" sz="2600" dirty="0">
                <a:solidFill>
                  <a:prstClr val="black"/>
                </a:solidFill>
              </a:rPr>
              <a:t>در بخش دولتی ایران، هرگونه پرداخت، کسر یا تغییر در حقوق کارکنان باید مستند به قانون باشد. اصل تصریح در پرداخت‌ها (اصل ۵۳ قانون اساسی) حکم می‌کند که </a:t>
            </a:r>
            <a:r>
              <a:rPr lang="fa-IR" sz="2600" dirty="0">
                <a:solidFill>
                  <a:srgbClr val="FF0000"/>
                </a:solidFill>
              </a:rPr>
              <a:t>هیچ پرداختی خارج از اعتبارات مصوب و قوانین موضوعه صورت نگیرد</a:t>
            </a:r>
            <a:r>
              <a:rPr lang="fa-IR" sz="2600" dirty="0">
                <a:solidFill>
                  <a:prstClr val="black"/>
                </a:solidFill>
              </a:rPr>
              <a:t>. در این ارائه، مرجع ما عمدتاً قانون مدیریت خدمات کشوری و پیوست‌های قانونی آن است.</a:t>
            </a:r>
            <a:endParaRPr lang="en-US" sz="2600" dirty="0">
              <a:solidFill>
                <a:prstClr val="black"/>
              </a:solidFill>
            </a:endParaRPr>
          </a:p>
          <a:p>
            <a:pPr lvl="0"/>
            <a:endParaRPr lang="fa-IR" sz="2600" dirty="0">
              <a:solidFill>
                <a:prstClr val="black"/>
              </a:solidFill>
            </a:endParaRPr>
          </a:p>
          <a:p>
            <a:endParaRPr lang="fa-IR" dirty="0"/>
          </a:p>
        </p:txBody>
      </p:sp>
    </p:spTree>
    <p:extLst>
      <p:ext uri="{BB962C8B-B14F-4D97-AF65-F5344CB8AC3E}">
        <p14:creationId xmlns:p14="http://schemas.microsoft.com/office/powerpoint/2010/main" val="4034278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lgn="ctr"/>
            <a:r>
              <a:rPr lang="fa-IR" dirty="0"/>
              <a:t>ماهیت حقوقی فیش پرداختی کارکنان دولت</a:t>
            </a:r>
            <a:br>
              <a:rPr lang="en-US" dirty="0"/>
            </a:br>
            <a:br>
              <a:rPr lang="en-US" dirty="0"/>
            </a:br>
            <a:endParaRPr lang="fa-IR" dirty="0"/>
          </a:p>
        </p:txBody>
      </p:sp>
      <p:sp>
        <p:nvSpPr>
          <p:cNvPr id="3" name="Content Placeholder 2"/>
          <p:cNvSpPr>
            <a:spLocks noGrp="1"/>
          </p:cNvSpPr>
          <p:nvPr>
            <p:ph idx="1"/>
          </p:nvPr>
        </p:nvSpPr>
        <p:spPr/>
        <p:txBody>
          <a:bodyPr>
            <a:normAutofit/>
          </a:bodyPr>
          <a:lstStyle/>
          <a:p>
            <a:pPr marL="0" lvl="0" indent="0">
              <a:buNone/>
            </a:pPr>
            <a:r>
              <a:rPr lang="fa-IR" b="1" dirty="0"/>
              <a:t>        سند رسمی مالی:</a:t>
            </a:r>
            <a:r>
              <a:rPr lang="fa-IR" dirty="0"/>
              <a:t> تاییدیه نهایی ذی‌حساب و مدیر مالی دستگاه اجرایی.</a:t>
            </a:r>
          </a:p>
          <a:p>
            <a:pPr marL="0" lvl="0" indent="0">
              <a:buNone/>
            </a:pPr>
            <a:endParaRPr lang="en-US" dirty="0"/>
          </a:p>
          <a:p>
            <a:pPr lvl="0"/>
            <a:r>
              <a:rPr lang="fa-IR" b="1" dirty="0"/>
              <a:t>دو بخش عمده:</a:t>
            </a:r>
            <a:r>
              <a:rPr lang="fa-IR" dirty="0"/>
              <a:t> اقلام مثبت (حقوق و فوق‌العاده‌ها) و اقلام منفی (کسورات قانونی و توافقی).</a:t>
            </a:r>
          </a:p>
          <a:p>
            <a:pPr lvl="0"/>
            <a:r>
              <a:rPr lang="fa-IR" b="1" dirty="0"/>
              <a:t>مبنای احکام کارگزینی:</a:t>
            </a:r>
            <a:r>
              <a:rPr lang="fa-IR" dirty="0"/>
              <a:t> بازتاب دقیق بندهای حکم کارگزینی بر اساس مواد ۶۴ تا ۸۰ قانون مدیریت خدمات کشوری.</a:t>
            </a:r>
            <a:endParaRPr lang="en-US" dirty="0"/>
          </a:p>
          <a:p>
            <a:pPr lvl="0"/>
            <a:r>
              <a:rPr lang="fa-IR" b="1" dirty="0"/>
              <a:t>شفافیت مالی (سامانه پاکنا):</a:t>
            </a:r>
            <a:r>
              <a:rPr lang="fa-IR" dirty="0"/>
              <a:t> الزام ثبت اطلاعات پرداختی در سامانه ثبت حقوق و مزایای کارکنان دولت.</a:t>
            </a:r>
            <a:endParaRPr lang="en-US" dirty="0"/>
          </a:p>
          <a:p>
            <a:endParaRPr lang="fa-IR" dirty="0"/>
          </a:p>
        </p:txBody>
      </p:sp>
    </p:spTree>
    <p:extLst>
      <p:ext uri="{BB962C8B-B14F-4D97-AF65-F5344CB8AC3E}">
        <p14:creationId xmlns:p14="http://schemas.microsoft.com/office/powerpoint/2010/main" val="3512687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683186" cy="6968359"/>
          </a:xfrm>
        </p:spPr>
      </p:pic>
    </p:spTree>
    <p:extLst>
      <p:ext uri="{BB962C8B-B14F-4D97-AF65-F5344CB8AC3E}">
        <p14:creationId xmlns:p14="http://schemas.microsoft.com/office/powerpoint/2010/main" val="2525452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t>ماهیت حقوقی فیش پرداختی کارکنان دولت</a:t>
            </a:r>
          </a:p>
        </p:txBody>
      </p:sp>
      <p:sp>
        <p:nvSpPr>
          <p:cNvPr id="3" name="Content Placeholder 2"/>
          <p:cNvSpPr>
            <a:spLocks noGrp="1"/>
          </p:cNvSpPr>
          <p:nvPr>
            <p:ph idx="1"/>
          </p:nvPr>
        </p:nvSpPr>
        <p:spPr/>
        <p:txBody>
          <a:bodyPr/>
          <a:lstStyle/>
          <a:p>
            <a:endParaRPr lang="fa-IR" dirty="0"/>
          </a:p>
          <a:p>
            <a:endParaRPr lang="fa-IR" dirty="0"/>
          </a:p>
          <a:p>
            <a:r>
              <a:rPr lang="fa-IR" dirty="0"/>
              <a:t>فیش حقوقی صرفاً یک برگه محاسباتی نیست، بلکه یک سند حقوقی است که تراز مالی کارمند را نشان می‌دهد. بر اساس ماده ۷۴ قانون مدیریت، هماهنگی در تعیین حقوق و مزایای کارکنان دولت بر </a:t>
            </a:r>
            <a:r>
              <a:rPr lang="fa-IR" dirty="0">
                <a:solidFill>
                  <a:srgbClr val="FF0000"/>
                </a:solidFill>
              </a:rPr>
              <a:t>عهده شورای حقوق و دستمزد </a:t>
            </a:r>
            <a:r>
              <a:rPr lang="fa-IR" dirty="0"/>
              <a:t>است و دستگاه‌ها نمی‌توانند آیتم جدیدی بدون مصوبه این شورا به فیش اضافه کنند.</a:t>
            </a:r>
          </a:p>
        </p:txBody>
      </p:sp>
    </p:spTree>
    <p:extLst>
      <p:ext uri="{BB962C8B-B14F-4D97-AF65-F5344CB8AC3E}">
        <p14:creationId xmlns:p14="http://schemas.microsoft.com/office/powerpoint/2010/main" val="2611697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a-IR" sz="3200" dirty="0"/>
              <a:t>ساختار حقوق و فوق‌العاده‌های مستمر و غیرمستمر (فصل دهم ق.م.خ.ک)</a:t>
            </a:r>
          </a:p>
        </p:txBody>
      </p:sp>
      <p:sp>
        <p:nvSpPr>
          <p:cNvPr id="3" name="Content Placeholder 2"/>
          <p:cNvSpPr>
            <a:spLocks noGrp="1"/>
          </p:cNvSpPr>
          <p:nvPr>
            <p:ph idx="1"/>
          </p:nvPr>
        </p:nvSpPr>
        <p:spPr/>
        <p:txBody>
          <a:bodyPr>
            <a:normAutofit/>
          </a:bodyPr>
          <a:lstStyle/>
          <a:p>
            <a:pPr lvl="0"/>
            <a:r>
              <a:rPr lang="fa-IR" b="1" dirty="0"/>
              <a:t>حقوق ثابت (مواد ۶۵ و ۶۶):</a:t>
            </a:r>
            <a:r>
              <a:rPr lang="fa-IR" dirty="0"/>
              <a:t> شامل «حقوق مبنا» (حاصل ضرب امتیاز حق شغل و حق شاغل در ضریب سالانه).</a:t>
            </a:r>
            <a:endParaRPr lang="en-US" dirty="0"/>
          </a:p>
          <a:p>
            <a:pPr lvl="0"/>
            <a:r>
              <a:rPr lang="fa-IR" b="1" dirty="0"/>
              <a:t>فوق‌العاده‌های مستمر:</a:t>
            </a:r>
            <a:endParaRPr lang="en-US" dirty="0"/>
          </a:p>
          <a:p>
            <a:pPr lvl="0"/>
            <a:r>
              <a:rPr lang="fa-IR" dirty="0"/>
              <a:t>فوق‌العاده ایثارگری، سختی کار، مناطق کمتر توسعه‌یافته و بدی آب و هوا (ماده ۶۸).</a:t>
            </a:r>
            <a:endParaRPr lang="en-US" dirty="0"/>
          </a:p>
          <a:p>
            <a:pPr lvl="0"/>
            <a:r>
              <a:rPr lang="fa-IR" b="1" dirty="0"/>
              <a:t>فوق‌العاده‌های غیرمستمر:</a:t>
            </a:r>
            <a:endParaRPr lang="en-US" dirty="0"/>
          </a:p>
          <a:p>
            <a:pPr lvl="0"/>
            <a:r>
              <a:rPr lang="fa-IR" dirty="0"/>
              <a:t>اضافه‌کار (سقف ۱۲۰ یا ۱۷۵ ساعت در ماه)، حق‌التحقیق، حق‌التدریس و مأموریت.</a:t>
            </a:r>
            <a:endParaRPr lang="en-US" dirty="0"/>
          </a:p>
          <a:p>
            <a:pPr lvl="0"/>
            <a:r>
              <a:rPr lang="fa-IR" b="1" dirty="0"/>
              <a:t>کمک‌هزینه‌های رفاهی (ماده ۶۸ بند ۴):</a:t>
            </a:r>
            <a:r>
              <a:rPr lang="fa-IR" dirty="0"/>
              <a:t> حق عائله‌مندی و اولاد.</a:t>
            </a:r>
            <a:endParaRPr lang="en-US" dirty="0"/>
          </a:p>
          <a:p>
            <a:endParaRPr lang="fa-IR" dirty="0"/>
          </a:p>
        </p:txBody>
      </p:sp>
    </p:spTree>
    <p:extLst>
      <p:ext uri="{BB962C8B-B14F-4D97-AF65-F5344CB8AC3E}">
        <p14:creationId xmlns:p14="http://schemas.microsoft.com/office/powerpoint/2010/main" val="597224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2891" y="624110"/>
            <a:ext cx="10221722" cy="1280890"/>
          </a:xfrm>
        </p:spPr>
        <p:txBody>
          <a:bodyPr>
            <a:normAutofit/>
          </a:bodyPr>
          <a:lstStyle/>
          <a:p>
            <a:pPr algn="ctr"/>
            <a:r>
              <a:rPr lang="fa-IR" sz="2400" dirty="0"/>
              <a:t>ساختار حقوق و فوق‌العاده‌های مستمر و غیرمستمر (فصل دهم ق.م.خ.ک)</a:t>
            </a:r>
          </a:p>
        </p:txBody>
      </p:sp>
      <p:sp>
        <p:nvSpPr>
          <p:cNvPr id="3" name="Content Placeholder 2"/>
          <p:cNvSpPr>
            <a:spLocks noGrp="1"/>
          </p:cNvSpPr>
          <p:nvPr>
            <p:ph idx="1"/>
          </p:nvPr>
        </p:nvSpPr>
        <p:spPr/>
        <p:txBody>
          <a:bodyPr/>
          <a:lstStyle/>
          <a:p>
            <a:endParaRPr lang="fa-IR" dirty="0"/>
          </a:p>
          <a:p>
            <a:endParaRPr lang="fa-IR" dirty="0"/>
          </a:p>
          <a:p>
            <a:pPr algn="just"/>
            <a:r>
              <a:rPr lang="fa-IR" dirty="0"/>
              <a:t>تفاوت اقلام مستمر و غیرمستمر در این است که اقلام مستمر در </a:t>
            </a:r>
            <a:r>
              <a:rPr lang="fa-IR" dirty="0">
                <a:solidFill>
                  <a:srgbClr val="FF0000"/>
                </a:solidFill>
              </a:rPr>
              <a:t>محاسبه کسور بازنشستگی</a:t>
            </a:r>
            <a:r>
              <a:rPr lang="fa-IR" dirty="0"/>
              <a:t> لحاظ می‌شوند و پایدارتر هستند، در حالی که اقلام غیرمستمر مانند اضافه‌کار </a:t>
            </a:r>
            <a:r>
              <a:rPr lang="fa-IR" dirty="0">
                <a:solidFill>
                  <a:srgbClr val="FF0000"/>
                </a:solidFill>
              </a:rPr>
              <a:t>تابع عملکرد ماهانه </a:t>
            </a:r>
            <a:r>
              <a:rPr lang="fa-IR" dirty="0"/>
              <a:t>و بودجه موقت دستگاه است.</a:t>
            </a:r>
            <a:endParaRPr lang="en-US" dirty="0"/>
          </a:p>
          <a:p>
            <a:endParaRPr lang="fa-IR" dirty="0"/>
          </a:p>
        </p:txBody>
      </p:sp>
    </p:spTree>
    <p:extLst>
      <p:ext uri="{BB962C8B-B14F-4D97-AF65-F5344CB8AC3E}">
        <p14:creationId xmlns:p14="http://schemas.microsoft.com/office/powerpoint/2010/main" val="900455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867" y="624110"/>
            <a:ext cx="10685746" cy="1280890"/>
          </a:xfrm>
        </p:spPr>
        <p:txBody>
          <a:bodyPr>
            <a:normAutofit/>
          </a:bodyPr>
          <a:lstStyle/>
          <a:p>
            <a:pPr algn="ctr"/>
            <a:r>
              <a:rPr lang="fa-IR" sz="2800" dirty="0"/>
              <a:t>مبانی قانونی و شرایط پرداخت مأموریت در بخش دولتی</a:t>
            </a:r>
          </a:p>
        </p:txBody>
      </p:sp>
      <p:sp>
        <p:nvSpPr>
          <p:cNvPr id="3" name="Content Placeholder 2"/>
          <p:cNvSpPr>
            <a:spLocks noGrp="1"/>
          </p:cNvSpPr>
          <p:nvPr>
            <p:ph idx="1"/>
          </p:nvPr>
        </p:nvSpPr>
        <p:spPr/>
        <p:txBody>
          <a:bodyPr>
            <a:normAutofit/>
          </a:bodyPr>
          <a:lstStyle/>
          <a:p>
            <a:endParaRPr lang="fa-IR" dirty="0"/>
          </a:p>
          <a:p>
            <a:pPr lvl="0"/>
            <a:r>
              <a:rPr lang="fa-IR" b="1" dirty="0"/>
              <a:t>:</a:t>
            </a:r>
            <a:r>
              <a:rPr lang="fa-IR" dirty="0"/>
              <a:t> بند ۶ ماده ۶۸ قانون مدیریت خدمات کشوری و آیین‌نامه فوق‌العاده روزانه.</a:t>
            </a:r>
          </a:p>
          <a:p>
            <a:pPr marL="0" lvl="0" indent="0">
              <a:buNone/>
            </a:pPr>
            <a:endParaRPr lang="en-US" dirty="0"/>
          </a:p>
          <a:p>
            <a:pPr lvl="0"/>
            <a:r>
              <a:rPr lang="fa-IR" b="1" dirty="0"/>
              <a:t>تعریف قانونی مأموریت:</a:t>
            </a:r>
            <a:r>
              <a:rPr lang="fa-IR" dirty="0"/>
              <a:t> اعزام کارمند به خارج از محل خدمت اصلی (حداقل ۵۰ کیلومتر فاصله یا توقف شبانه).</a:t>
            </a:r>
          </a:p>
          <a:p>
            <a:pPr lvl="0"/>
            <a:r>
              <a:rPr lang="fa-IR" b="1" dirty="0"/>
              <a:t>نحوه محاسبه:</a:t>
            </a:r>
            <a:r>
              <a:rPr lang="fa-IR" dirty="0"/>
              <a:t> معادل یک‌سی‌ام (۱/۳۰) حقوق ثابت و فوق‌العاده‌های مستمر به ازای هر روز مأموریت.</a:t>
            </a:r>
            <a:endParaRPr lang="en-US" dirty="0"/>
          </a:p>
          <a:p>
            <a:pPr lvl="0"/>
            <a:r>
              <a:rPr lang="fa-IR" b="1" dirty="0"/>
              <a:t>سقف زمانی:</a:t>
            </a:r>
            <a:r>
              <a:rPr lang="fa-IR" dirty="0"/>
              <a:t> مأموریت‌های طولانی‌مدت نباید از حدود مقرر در آیین‌نامه‌های اجرایی تجاوز کند.</a:t>
            </a:r>
            <a:endParaRPr lang="en-US" dirty="0"/>
          </a:p>
          <a:p>
            <a:pPr marL="0" indent="0">
              <a:buNone/>
            </a:pPr>
            <a:endParaRPr lang="fa-IR" dirty="0"/>
          </a:p>
          <a:p>
            <a:endParaRPr lang="fa-IR" dirty="0"/>
          </a:p>
          <a:p>
            <a:endParaRPr lang="fa-IR" dirty="0"/>
          </a:p>
          <a:p>
            <a:endParaRPr lang="fa-IR" dirty="0"/>
          </a:p>
        </p:txBody>
      </p:sp>
    </p:spTree>
    <p:extLst>
      <p:ext uri="{BB962C8B-B14F-4D97-AF65-F5344CB8AC3E}">
        <p14:creationId xmlns:p14="http://schemas.microsoft.com/office/powerpoint/2010/main" val="2247163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sz="2800" dirty="0"/>
              <a:t>مبانی قانونی و شرایط پرداخت مأموریت در بخش دولتی</a:t>
            </a:r>
          </a:p>
        </p:txBody>
      </p:sp>
      <p:sp>
        <p:nvSpPr>
          <p:cNvPr id="3" name="Content Placeholder 2"/>
          <p:cNvSpPr>
            <a:spLocks noGrp="1"/>
          </p:cNvSpPr>
          <p:nvPr>
            <p:ph idx="1"/>
          </p:nvPr>
        </p:nvSpPr>
        <p:spPr/>
        <p:txBody>
          <a:bodyPr/>
          <a:lstStyle/>
          <a:p>
            <a:pPr lvl="0"/>
            <a:endParaRPr lang="fa-IR" dirty="0"/>
          </a:p>
          <a:p>
            <a:pPr lvl="0"/>
            <a:endParaRPr lang="fa-IR" dirty="0"/>
          </a:p>
          <a:p>
            <a:pPr lvl="0"/>
            <a:endParaRPr lang="en-US" dirty="0"/>
          </a:p>
          <a:p>
            <a:pPr algn="just"/>
            <a:r>
              <a:rPr lang="fa-IR" dirty="0"/>
              <a:t>پرداخت فوق‌العاده مأموریت منوط به </a:t>
            </a:r>
            <a:r>
              <a:rPr lang="fa-IR" dirty="0">
                <a:solidFill>
                  <a:srgbClr val="FF0000"/>
                </a:solidFill>
              </a:rPr>
              <a:t>صدور «حکم مأموریت رسمی</a:t>
            </a:r>
            <a:r>
              <a:rPr lang="fa-IR" dirty="0"/>
              <a:t>» پیش از اعزام، تایید حضور توسط مقصد و ارائه </a:t>
            </a:r>
            <a:r>
              <a:rPr lang="fa-IR" dirty="0">
                <a:solidFill>
                  <a:srgbClr val="FF0000"/>
                </a:solidFill>
              </a:rPr>
              <a:t>گزارش کار </a:t>
            </a:r>
            <a:r>
              <a:rPr lang="fa-IR" dirty="0"/>
              <a:t>است. پرداخت هزینه سفر (ایاب و ذهاب) و هزینه اقامت نیز بر اساس اسناد مثبته و در چارچوب بودجه دستگاه انجام می‌شود.</a:t>
            </a:r>
          </a:p>
          <a:p>
            <a:endParaRPr lang="fa-IR" dirty="0"/>
          </a:p>
        </p:txBody>
      </p:sp>
    </p:spTree>
    <p:extLst>
      <p:ext uri="{BB962C8B-B14F-4D97-AF65-F5344CB8AC3E}">
        <p14:creationId xmlns:p14="http://schemas.microsoft.com/office/powerpoint/2010/main" val="1233431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a:r>
              <a:rPr lang="fa-IR" dirty="0"/>
              <a:t>مبانی محاسبه و سقف پاداش پایان خدمت</a:t>
            </a:r>
            <a:br>
              <a:rPr lang="en-US" dirty="0"/>
            </a:br>
            <a:endParaRPr lang="fa-IR" dirty="0"/>
          </a:p>
        </p:txBody>
      </p:sp>
      <p:sp>
        <p:nvSpPr>
          <p:cNvPr id="3" name="Content Placeholder 2"/>
          <p:cNvSpPr>
            <a:spLocks noGrp="1"/>
          </p:cNvSpPr>
          <p:nvPr>
            <p:ph idx="1"/>
          </p:nvPr>
        </p:nvSpPr>
        <p:spPr/>
        <p:txBody>
          <a:bodyPr>
            <a:normAutofit/>
          </a:bodyPr>
          <a:lstStyle/>
          <a:p>
            <a:pPr lvl="0"/>
            <a:r>
              <a:rPr lang="fa-IR" b="1" dirty="0"/>
              <a:t>مستند قانونی:</a:t>
            </a:r>
            <a:r>
              <a:rPr lang="fa-IR" dirty="0"/>
              <a:t> ماده ۱۰۷ قانون مدیریت خدمات کشوری و قوانین بودجه سنواتی.</a:t>
            </a:r>
          </a:p>
          <a:p>
            <a:pPr lvl="0"/>
            <a:endParaRPr lang="en-US" dirty="0"/>
          </a:p>
          <a:p>
            <a:pPr lvl="0"/>
            <a:r>
              <a:rPr lang="fa-IR" b="1" dirty="0"/>
              <a:t>مبنای محاسبه:</a:t>
            </a:r>
            <a:r>
              <a:rPr lang="fa-IR" dirty="0"/>
              <a:t> به ازای هر سال خدمت قابل قبول (تا ۳۰ سال)، معادل یک ماه آخرین حقوق و مزایای مستمر (مشمول کسور بازنشستگی).</a:t>
            </a:r>
          </a:p>
          <a:p>
            <a:pPr lvl="0"/>
            <a:endParaRPr lang="en-US" dirty="0"/>
          </a:p>
          <a:p>
            <a:pPr lvl="0"/>
            <a:r>
              <a:rPr lang="fa-IR" b="1" dirty="0"/>
              <a:t>سقف قانونی پاداش:</a:t>
            </a:r>
            <a:r>
              <a:rPr lang="fa-IR" dirty="0"/>
              <a:t> بر اساس قوانین بودجه سالانه کشور، سقف مشخصی برای کل پاداش پایان خدمت تعیین می‌شود که پرداخت بیش از آن تصرف در وجوه عمومی است.</a:t>
            </a:r>
          </a:p>
          <a:p>
            <a:pPr lvl="0"/>
            <a:endParaRPr lang="fa-IR" dirty="0"/>
          </a:p>
          <a:p>
            <a:pPr lvl="0"/>
            <a:endParaRPr lang="en-US" dirty="0"/>
          </a:p>
          <a:p>
            <a:pPr lvl="0"/>
            <a:r>
              <a:rPr lang="fa-IR" b="1" dirty="0"/>
              <a:t>موارد مشمول:</a:t>
            </a:r>
            <a:r>
              <a:rPr lang="fa-IR" dirty="0"/>
              <a:t> بازنشستگی، بازخرید سنوات، ازکارافتادگی یا فوت کارمند.</a:t>
            </a:r>
            <a:endParaRPr lang="en-US" dirty="0"/>
          </a:p>
          <a:p>
            <a:endParaRPr lang="fa-IR" dirty="0"/>
          </a:p>
        </p:txBody>
      </p:sp>
    </p:spTree>
    <p:extLst>
      <p:ext uri="{BB962C8B-B14F-4D97-AF65-F5344CB8AC3E}">
        <p14:creationId xmlns:p14="http://schemas.microsoft.com/office/powerpoint/2010/main" val="744886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t>مبانی محاسبه و سقف پاداش پایان خدمت</a:t>
            </a:r>
            <a:br>
              <a:rPr lang="en-US" dirty="0"/>
            </a:br>
            <a:endParaRPr lang="fa-IR" dirty="0"/>
          </a:p>
        </p:txBody>
      </p:sp>
      <p:sp>
        <p:nvSpPr>
          <p:cNvPr id="3" name="Content Placeholder 2"/>
          <p:cNvSpPr>
            <a:spLocks noGrp="1"/>
          </p:cNvSpPr>
          <p:nvPr>
            <p:ph idx="1"/>
          </p:nvPr>
        </p:nvSpPr>
        <p:spPr/>
        <p:txBody>
          <a:bodyPr/>
          <a:lstStyle/>
          <a:p>
            <a:endParaRPr lang="fa-IR" dirty="0"/>
          </a:p>
          <a:p>
            <a:endParaRPr lang="fa-IR" dirty="0"/>
          </a:p>
          <a:p>
            <a:pPr algn="just"/>
            <a:r>
              <a:rPr lang="fa-IR" dirty="0"/>
              <a:t>پاداش پایان خدمت بزرگ‌ترین تعهد مالی دستگاه به کارمند در زمان خروج است. توجه داشته باشید که در محاسبات، </a:t>
            </a:r>
            <a:r>
              <a:rPr lang="fa-IR" dirty="0">
                <a:solidFill>
                  <a:srgbClr val="FF0000"/>
                </a:solidFill>
              </a:rPr>
              <a:t>فقط اقلامی که بابت آن‌ها کسور بازنشستگی </a:t>
            </a:r>
            <a:r>
              <a:rPr lang="fa-IR" dirty="0"/>
              <a:t>پرداخت شده است ملاک عمل قرار می‌گیرند و مواردی مثل اضافه‌کار در محاسبه پاداش وارد نمی‌شوند.</a:t>
            </a:r>
            <a:endParaRPr lang="en-US" dirty="0"/>
          </a:p>
          <a:p>
            <a:endParaRPr lang="fa-IR" dirty="0"/>
          </a:p>
        </p:txBody>
      </p:sp>
    </p:spTree>
    <p:extLst>
      <p:ext uri="{BB962C8B-B14F-4D97-AF65-F5344CB8AC3E}">
        <p14:creationId xmlns:p14="http://schemas.microsoft.com/office/powerpoint/2010/main" val="3863584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lgn="ctr"/>
            <a:r>
              <a:rPr lang="fa-IR" dirty="0"/>
              <a:t>مدیریت مرخصی استحقاقی و نحوه ذخیره سنواتی</a:t>
            </a:r>
            <a:br>
              <a:rPr lang="en-US" dirty="0"/>
            </a:br>
            <a:endParaRPr lang="fa-IR" dirty="0"/>
          </a:p>
        </p:txBody>
      </p:sp>
      <p:sp>
        <p:nvSpPr>
          <p:cNvPr id="3" name="Content Placeholder 2"/>
          <p:cNvSpPr>
            <a:spLocks noGrp="1"/>
          </p:cNvSpPr>
          <p:nvPr>
            <p:ph idx="1"/>
          </p:nvPr>
        </p:nvSpPr>
        <p:spPr/>
        <p:txBody>
          <a:bodyPr>
            <a:normAutofit/>
          </a:bodyPr>
          <a:lstStyle/>
          <a:p>
            <a:pPr lvl="0"/>
            <a:r>
              <a:rPr lang="fa-IR" b="1" dirty="0"/>
              <a:t>حق مرخصی سالانه:</a:t>
            </a:r>
            <a:r>
              <a:rPr lang="fa-IR" dirty="0"/>
              <a:t> بر اساس ماده ۸۴ ق.م.خ.ک، کارمندان دولت سالانه ۳۰ روز مرخصی استحقاقی با استفاده از حقوق و فوق‌العاده‌های مربوط دارند.</a:t>
            </a:r>
          </a:p>
          <a:p>
            <a:pPr lvl="0"/>
            <a:endParaRPr lang="en-US" dirty="0"/>
          </a:p>
          <a:p>
            <a:pPr lvl="0"/>
            <a:r>
              <a:rPr lang="fa-IR" b="1" dirty="0"/>
              <a:t>سقف ذخیره سالانه:</a:t>
            </a:r>
            <a:r>
              <a:rPr lang="fa-IR" dirty="0"/>
              <a:t> حداکثر نصف مرخصی استفاده نشده (۱۵ روز) در هر سال قابل ذخیره است.</a:t>
            </a:r>
            <a:endParaRPr lang="en-US" dirty="0"/>
          </a:p>
          <a:p>
            <a:pPr lvl="0"/>
            <a:r>
              <a:rPr lang="fa-IR" b="1" dirty="0"/>
              <a:t>بازخرید مرخصی ذخیره شده:</a:t>
            </a:r>
            <a:r>
              <a:rPr lang="fa-IR" dirty="0"/>
              <a:t> پرداخت وجه مرخصی‌های ذخیره شده صرفاً در زمان قطع رابطه استخدامی (بازنشستگی، بازخریدی، استعفا یا فوت) مجاز است.</a:t>
            </a:r>
          </a:p>
          <a:p>
            <a:pPr lvl="0"/>
            <a:endParaRPr lang="en-US" dirty="0"/>
          </a:p>
          <a:p>
            <a:pPr lvl="0"/>
            <a:r>
              <a:rPr lang="fa-IR" b="1" dirty="0"/>
              <a:t>مبنای محاسبه بازخرید:</a:t>
            </a:r>
            <a:r>
              <a:rPr lang="fa-IR" dirty="0"/>
              <a:t> </a:t>
            </a:r>
            <a:r>
              <a:rPr lang="fa-IR" dirty="0">
                <a:solidFill>
                  <a:srgbClr val="FF0000"/>
                </a:solidFill>
              </a:rPr>
              <a:t>آخرین حقوق و مزایای مستمر کارمند </a:t>
            </a:r>
            <a:r>
              <a:rPr lang="fa-IR" dirty="0"/>
              <a:t>در زمان قطع رابطه.</a:t>
            </a:r>
            <a:endParaRPr lang="en-US" dirty="0"/>
          </a:p>
        </p:txBody>
      </p:sp>
    </p:spTree>
    <p:extLst>
      <p:ext uri="{BB962C8B-B14F-4D97-AF65-F5344CB8AC3E}">
        <p14:creationId xmlns:p14="http://schemas.microsoft.com/office/powerpoint/2010/main" val="1609666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a-IR" dirty="0"/>
              <a:t>مدیریت مرخصی استحقاقی و نحوه ذخیره سنواتی</a:t>
            </a:r>
            <a:br>
              <a:rPr lang="en-US" dirty="0"/>
            </a:br>
            <a:endParaRPr lang="fa-IR" dirty="0"/>
          </a:p>
        </p:txBody>
      </p:sp>
      <p:sp>
        <p:nvSpPr>
          <p:cNvPr id="3" name="Content Placeholder 2"/>
          <p:cNvSpPr>
            <a:spLocks noGrp="1"/>
          </p:cNvSpPr>
          <p:nvPr>
            <p:ph idx="1"/>
          </p:nvPr>
        </p:nvSpPr>
        <p:spPr/>
        <p:txBody>
          <a:bodyPr/>
          <a:lstStyle/>
          <a:p>
            <a:endParaRPr lang="fa-IR" dirty="0"/>
          </a:p>
          <a:p>
            <a:endParaRPr lang="fa-IR" dirty="0"/>
          </a:p>
          <a:p>
            <a:endParaRPr lang="fa-IR" dirty="0"/>
          </a:p>
          <a:p>
            <a:r>
              <a:rPr lang="fa-IR" dirty="0"/>
              <a:t>ذخیره مرخصی بیش از ۱۵ روز در سال برای کارکنان پیمانی و رسمی مجاز نیست. عدم استفاده از مرخصی مازاد بر ۱۵ روز به معنای سوخت رفتن آن در پایان سال تقویمی است، مگر در شرایط خاص و عملیاتی با موافقت بالاترین مقام دستگاه.</a:t>
            </a:r>
          </a:p>
          <a:p>
            <a:endParaRPr lang="fa-IR" dirty="0"/>
          </a:p>
        </p:txBody>
      </p:sp>
    </p:spTree>
    <p:extLst>
      <p:ext uri="{BB962C8B-B14F-4D97-AF65-F5344CB8AC3E}">
        <p14:creationId xmlns:p14="http://schemas.microsoft.com/office/powerpoint/2010/main" val="13763817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fa-IR" dirty="0"/>
              <a:t>مرخصی استعلاجی، بدون حقوق و ساعتی</a:t>
            </a:r>
            <a:br>
              <a:rPr lang="en-US" dirty="0"/>
            </a:br>
            <a:endParaRPr lang="fa-IR" dirty="0"/>
          </a:p>
        </p:txBody>
      </p:sp>
      <p:sp>
        <p:nvSpPr>
          <p:cNvPr id="3" name="Content Placeholder 2"/>
          <p:cNvSpPr>
            <a:spLocks noGrp="1"/>
          </p:cNvSpPr>
          <p:nvPr>
            <p:ph idx="1"/>
          </p:nvPr>
        </p:nvSpPr>
        <p:spPr/>
        <p:txBody>
          <a:bodyPr>
            <a:normAutofit/>
          </a:bodyPr>
          <a:lstStyle/>
          <a:p>
            <a:pPr lvl="0"/>
            <a:r>
              <a:rPr lang="fa-IR" b="1" dirty="0"/>
              <a:t>مرخصی استعلاجی (ماده ۸۴ بند ۲):</a:t>
            </a:r>
            <a:r>
              <a:rPr lang="fa-IR" dirty="0"/>
              <a:t> پرداخت حقوق در این دوران طبق آیین‌نامه استعلاجی بر عهده دستگاه (تا سقف مجاز) یا صندوق‌های بیمه‌گر (مانند تامین اجتماعی برای نیروهای قراردادی) است.</a:t>
            </a:r>
            <a:endParaRPr lang="en-US" dirty="0"/>
          </a:p>
          <a:p>
            <a:pPr lvl="0"/>
            <a:r>
              <a:rPr lang="fa-IR" b="1" dirty="0"/>
              <a:t>مرخصی بدون حقوق (ماده ۸۴ بند ۳):</a:t>
            </a:r>
            <a:r>
              <a:rPr lang="fa-IR" dirty="0"/>
              <a:t> حداکثر ۳ سال (قابل تمدید تا ۵ سال در شرایط خاص). در این مدت هیچ‌گونه حقوق، مزایا و سوابق خدمتی تعلق نمی‌گیرد.</a:t>
            </a:r>
            <a:endParaRPr lang="en-US" dirty="0"/>
          </a:p>
          <a:p>
            <a:pPr lvl="0"/>
            <a:r>
              <a:rPr lang="fa-IR" b="1" dirty="0"/>
              <a:t>مرخصی ساعتی:</a:t>
            </a:r>
            <a:r>
              <a:rPr lang="fa-IR" dirty="0"/>
              <a:t> در صورت رسیدن مجموع مرخصی‌های ساعتی به ۸ ساعت، یک روز مرخصی استحقاقی کسر می‌شود.</a:t>
            </a:r>
            <a:endParaRPr lang="en-US" dirty="0"/>
          </a:p>
          <a:p>
            <a:endParaRPr lang="fa-IR" dirty="0"/>
          </a:p>
        </p:txBody>
      </p:sp>
    </p:spTree>
    <p:extLst>
      <p:ext uri="{BB962C8B-B14F-4D97-AF65-F5344CB8AC3E}">
        <p14:creationId xmlns:p14="http://schemas.microsoft.com/office/powerpoint/2010/main" val="253989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t>مرخصی استعلاجی، بدون حقوق و ساعتی</a:t>
            </a:r>
            <a:br>
              <a:rPr lang="en-US" dirty="0"/>
            </a:br>
            <a:endParaRPr lang="fa-IR" dirty="0"/>
          </a:p>
        </p:txBody>
      </p:sp>
      <p:sp>
        <p:nvSpPr>
          <p:cNvPr id="3" name="Content Placeholder 2"/>
          <p:cNvSpPr>
            <a:spLocks noGrp="1"/>
          </p:cNvSpPr>
          <p:nvPr>
            <p:ph idx="1"/>
          </p:nvPr>
        </p:nvSpPr>
        <p:spPr/>
        <p:txBody>
          <a:bodyPr/>
          <a:lstStyle/>
          <a:p>
            <a:endParaRPr lang="fa-IR" dirty="0"/>
          </a:p>
          <a:p>
            <a:endParaRPr lang="fa-IR" dirty="0"/>
          </a:p>
          <a:p>
            <a:pPr algn="just"/>
            <a:r>
              <a:rPr lang="fa-IR" dirty="0"/>
              <a:t>برای مرخصی استعلاجی بیش از ۳ روز، تایید پزشک معتمد دستگاه یا کمیسیون پزشکی سازمان بیمه‌گر الزامی است. دوران مرخصی بدون حقوق نیز از لحاظ بازنشستگی محاسباتی ندارد مگر اینکه کارمند سهم بیمه خود و کارفرما را شخصاً پرداخت کند.</a:t>
            </a:r>
            <a:endParaRPr lang="en-US" dirty="0"/>
          </a:p>
          <a:p>
            <a:endParaRPr lang="fa-IR" dirty="0"/>
          </a:p>
        </p:txBody>
      </p:sp>
    </p:spTree>
    <p:extLst>
      <p:ext uri="{BB962C8B-B14F-4D97-AF65-F5344CB8AC3E}">
        <p14:creationId xmlns:p14="http://schemas.microsoft.com/office/powerpoint/2010/main" val="25123045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a:r>
              <a:rPr lang="fa-IR" b="1" dirty="0"/>
              <a:t>نحوه برخورد مالی با غیبت‌های غیرموجه</a:t>
            </a:r>
            <a:endParaRPr lang="fa-IR" dirty="0"/>
          </a:p>
        </p:txBody>
      </p:sp>
      <p:sp>
        <p:nvSpPr>
          <p:cNvPr id="3" name="Content Placeholder 2"/>
          <p:cNvSpPr>
            <a:spLocks noGrp="1"/>
          </p:cNvSpPr>
          <p:nvPr>
            <p:ph idx="1"/>
          </p:nvPr>
        </p:nvSpPr>
        <p:spPr/>
        <p:txBody>
          <a:bodyPr>
            <a:normAutofit/>
          </a:bodyPr>
          <a:lstStyle/>
          <a:p>
            <a:pPr marL="0" lvl="0" indent="0">
              <a:buNone/>
            </a:pPr>
            <a:endParaRPr lang="en-US" dirty="0"/>
          </a:p>
          <a:p>
            <a:pPr lvl="0"/>
            <a:r>
              <a:rPr lang="fa-IR" b="1" dirty="0"/>
              <a:t>کسر حقوق : </a:t>
            </a:r>
            <a:r>
              <a:rPr lang="fa-IR" dirty="0"/>
              <a:t>به نسبت روزهای غیبت، حقوق و کلیه فوق‌العاده‌های مستمر و غیرمستمر کارمند کسر می‌شود.</a:t>
            </a:r>
            <a:endParaRPr lang="en-US" dirty="0"/>
          </a:p>
          <a:p>
            <a:pPr lvl="0"/>
            <a:r>
              <a:rPr lang="fa-IR" b="1" dirty="0"/>
              <a:t>فرمول کسر حقوق:</a:t>
            </a:r>
            <a:r>
              <a:rPr lang="fa-IR" dirty="0"/>
              <a:t> </a:t>
            </a:r>
            <a:r>
              <a:rPr lang="fa-IR" dirty="0">
                <a:solidFill>
                  <a:srgbClr val="FF0000"/>
                </a:solidFill>
              </a:rPr>
              <a:t>حقوق و مزایای مشمول تقسیم بر ۳۰×تعداد روزهای غیبت</a:t>
            </a:r>
          </a:p>
          <a:p>
            <a:pPr lvl="0"/>
            <a:endParaRPr lang="fa-IR" dirty="0"/>
          </a:p>
          <a:p>
            <a:pPr lvl="0"/>
            <a:r>
              <a:rPr lang="fa-IR" b="1" dirty="0"/>
              <a:t>پیامد اداری (قانون رسیدگی به تخلفات اداری):</a:t>
            </a:r>
            <a:r>
              <a:rPr lang="fa-IR" dirty="0"/>
              <a:t> غیبت غیرموجه علاوه بر کسر حقوق، تخلف اداری محسوب شده و پرونده به هیئت رسیدگی به تخلفات ارجاع می‌شود.</a:t>
            </a:r>
          </a:p>
          <a:p>
            <a:pPr marL="0" lvl="0" indent="0">
              <a:buNone/>
            </a:pPr>
            <a:endParaRPr lang="en-US" dirty="0"/>
          </a:p>
          <a:p>
            <a:pPr lvl="0"/>
            <a:r>
              <a:rPr lang="fa-IR" b="1" dirty="0"/>
              <a:t>اخراج/ترک خدمت:</a:t>
            </a:r>
            <a:r>
              <a:rPr lang="fa-IR" dirty="0"/>
              <a:t> غیبت متوالی بیش از دو ماه یا متناوب بیش از چهار ماه در سال می‌تواند منجر به اخراج یا لغو حکم استخدامی شود.</a:t>
            </a:r>
            <a:endParaRPr lang="en-US" dirty="0"/>
          </a:p>
          <a:p>
            <a:endParaRPr lang="fa-IR" dirty="0"/>
          </a:p>
        </p:txBody>
      </p:sp>
    </p:spTree>
    <p:extLst>
      <p:ext uri="{BB962C8B-B14F-4D97-AF65-F5344CB8AC3E}">
        <p14:creationId xmlns:p14="http://schemas.microsoft.com/office/powerpoint/2010/main" val="3531570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dirty="0"/>
              <a:t>نحوه برخورد مالی با غیبت‌های غیرموجه</a:t>
            </a:r>
            <a:endParaRPr lang="fa-IR" dirty="0"/>
          </a:p>
        </p:txBody>
      </p:sp>
      <p:sp>
        <p:nvSpPr>
          <p:cNvPr id="3" name="Content Placeholder 2"/>
          <p:cNvSpPr>
            <a:spLocks noGrp="1"/>
          </p:cNvSpPr>
          <p:nvPr>
            <p:ph idx="1"/>
          </p:nvPr>
        </p:nvSpPr>
        <p:spPr/>
        <p:txBody>
          <a:bodyPr/>
          <a:lstStyle/>
          <a:p>
            <a:endParaRPr lang="fa-IR" dirty="0"/>
          </a:p>
          <a:p>
            <a:endParaRPr lang="fa-IR" dirty="0"/>
          </a:p>
          <a:p>
            <a:r>
              <a:rPr lang="fa-IR" dirty="0"/>
              <a:t>غیبت غیرموجه به هیچ وجه نباید با مرخصی بدون حقوقِ عطف به ماسبق شده جایگزین شود. ذی‌حسابان مکلفند به محض دریافت گزارش غیبت از سوی واحد امور اداری، مبلغ معادل را در همان ماه از فیش حقوقی کارمند کسر کنند.</a:t>
            </a:r>
            <a:endParaRPr lang="en-US" dirty="0"/>
          </a:p>
          <a:p>
            <a:endParaRPr lang="fa-IR" dirty="0"/>
          </a:p>
        </p:txBody>
      </p:sp>
    </p:spTree>
    <p:extLst>
      <p:ext uri="{BB962C8B-B14F-4D97-AF65-F5344CB8AC3E}">
        <p14:creationId xmlns:p14="http://schemas.microsoft.com/office/powerpoint/2010/main" val="31067594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a-IR" b="1" dirty="0"/>
              <a:t>تسویه حساب در زمان قطع رابطه استخدامی</a:t>
            </a:r>
            <a:br>
              <a:rPr lang="en-US" dirty="0"/>
            </a:br>
            <a:endParaRPr lang="fa-IR" dirty="0"/>
          </a:p>
        </p:txBody>
      </p:sp>
      <p:sp>
        <p:nvSpPr>
          <p:cNvPr id="3" name="Content Placeholder 2"/>
          <p:cNvSpPr>
            <a:spLocks noGrp="1"/>
          </p:cNvSpPr>
          <p:nvPr>
            <p:ph idx="1"/>
          </p:nvPr>
        </p:nvSpPr>
        <p:spPr/>
        <p:txBody>
          <a:bodyPr>
            <a:normAutofit/>
          </a:bodyPr>
          <a:lstStyle/>
          <a:p>
            <a:pPr lvl="0"/>
            <a:r>
              <a:rPr lang="fa-IR" b="1" dirty="0"/>
              <a:t>علل قطع رابطه:</a:t>
            </a:r>
            <a:r>
              <a:rPr lang="fa-IR" dirty="0"/>
              <a:t> استعفا، بازنشستگی، بازخریدی، اخراج، فوت یا اتمام مدت قرارداد.</a:t>
            </a:r>
          </a:p>
          <a:p>
            <a:pPr lvl="0"/>
            <a:endParaRPr lang="en-US" dirty="0"/>
          </a:p>
          <a:p>
            <a:pPr lvl="0"/>
            <a:r>
              <a:rPr lang="fa-IR" b="1" dirty="0"/>
              <a:t>مطالبات کارمند:</a:t>
            </a:r>
            <a:r>
              <a:rPr lang="fa-IR" dirty="0"/>
              <a:t> حقوق معوقه، اضافه‌کار کارکرد، وجه مرخصی‌های ذخیره شده، پاداش پایان خدمت.</a:t>
            </a:r>
            <a:endParaRPr lang="en-US" dirty="0"/>
          </a:p>
          <a:p>
            <a:pPr lvl="0"/>
            <a:r>
              <a:rPr lang="fa-IR" b="1" dirty="0"/>
              <a:t>بدهی‌های کارمند:</a:t>
            </a:r>
            <a:r>
              <a:rPr lang="fa-IR" dirty="0"/>
              <a:t> وام‌های دریافتی از دستگاه، پیش‌پرداخت‌ها، علی‌الحساب‌ها و خسارت‌های وارده به اموال دولتی.</a:t>
            </a:r>
            <a:endParaRPr lang="en-US" dirty="0"/>
          </a:p>
          <a:p>
            <a:pPr lvl="0"/>
            <a:r>
              <a:rPr lang="fa-IR" b="1" dirty="0"/>
              <a:t>فرایند تسویه ابواب‌جمعی:</a:t>
            </a:r>
            <a:r>
              <a:rPr lang="fa-IR" dirty="0"/>
              <a:t> تاییدیه نهایی واحدهای اموال، کتابخانه، حراست، امور مالی و رفاهی.</a:t>
            </a:r>
            <a:endParaRPr lang="en-US" dirty="0"/>
          </a:p>
          <a:p>
            <a:endParaRPr lang="fa-IR" dirty="0"/>
          </a:p>
        </p:txBody>
      </p:sp>
    </p:spTree>
    <p:extLst>
      <p:ext uri="{BB962C8B-B14F-4D97-AF65-F5344CB8AC3E}">
        <p14:creationId xmlns:p14="http://schemas.microsoft.com/office/powerpoint/2010/main" val="3955142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a-IR" b="1" dirty="0"/>
              <a:t>تسویه حساب در زمان قطع رابطه استخدامی</a:t>
            </a:r>
            <a:br>
              <a:rPr lang="en-US" dirty="0"/>
            </a:br>
            <a:endParaRPr lang="fa-IR" dirty="0"/>
          </a:p>
        </p:txBody>
      </p:sp>
      <p:sp>
        <p:nvSpPr>
          <p:cNvPr id="3" name="Content Placeholder 2"/>
          <p:cNvSpPr>
            <a:spLocks noGrp="1"/>
          </p:cNvSpPr>
          <p:nvPr>
            <p:ph idx="1"/>
          </p:nvPr>
        </p:nvSpPr>
        <p:spPr/>
        <p:txBody>
          <a:bodyPr/>
          <a:lstStyle/>
          <a:p>
            <a:endParaRPr lang="fa-IR" dirty="0"/>
          </a:p>
          <a:p>
            <a:endParaRPr lang="fa-IR" dirty="0"/>
          </a:p>
          <a:p>
            <a:endParaRPr lang="fa-IR" dirty="0"/>
          </a:p>
          <a:p>
            <a:r>
              <a:rPr lang="fa-IR" dirty="0"/>
              <a:t>تا زمانی که فرم تسویه حساب اداری به طور کامل به تایید تمامی بخش‌های ذی‌ربط نرسد و اموال دولتی مسترد نشود، امور مالی مجاز به واریز پاداش پایان خدمت و بازخرید مرخصی کارمند نخواهد بود.</a:t>
            </a:r>
            <a:endParaRPr lang="en-US" dirty="0"/>
          </a:p>
        </p:txBody>
      </p:sp>
    </p:spTree>
    <p:extLst>
      <p:ext uri="{BB962C8B-B14F-4D97-AF65-F5344CB8AC3E}">
        <p14:creationId xmlns:p14="http://schemas.microsoft.com/office/powerpoint/2010/main" val="18549133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dirty="0"/>
              <a:t>ضمانت و کسر از حقوق</a:t>
            </a:r>
            <a:br>
              <a:rPr lang="en-US" dirty="0"/>
            </a:br>
            <a:endParaRPr lang="fa-IR" dirty="0"/>
          </a:p>
        </p:txBody>
      </p:sp>
      <p:sp>
        <p:nvSpPr>
          <p:cNvPr id="3" name="Content Placeholder 2"/>
          <p:cNvSpPr>
            <a:spLocks noGrp="1"/>
          </p:cNvSpPr>
          <p:nvPr>
            <p:ph idx="1"/>
          </p:nvPr>
        </p:nvSpPr>
        <p:spPr/>
        <p:txBody>
          <a:bodyPr>
            <a:normAutofit/>
          </a:bodyPr>
          <a:lstStyle/>
          <a:p>
            <a:pPr lvl="0"/>
            <a:r>
              <a:rPr lang="fa-IR" b="1" dirty="0"/>
              <a:t>تعهد ضمانت:</a:t>
            </a:r>
            <a:r>
              <a:rPr lang="fa-IR" dirty="0"/>
              <a:t> کارمند با امضای گواهی کسر حقوق، متعهد به پرداخت اقساط معوق وام‌گیرنده می‌شود.</a:t>
            </a:r>
            <a:endParaRPr lang="en-US" dirty="0"/>
          </a:p>
          <a:p>
            <a:pPr lvl="0"/>
            <a:r>
              <a:rPr lang="fa-IR" b="1" dirty="0"/>
              <a:t>محدودیت سقف کسر از حقوق:</a:t>
            </a:r>
            <a:r>
              <a:rPr lang="fa-IR" dirty="0"/>
              <a:t> بر اساس قوانین مدنی و استخدامی، کسر از حقوق نباید به معیشت کارمند آسیب بزند:</a:t>
            </a:r>
            <a:endParaRPr lang="en-US" dirty="0"/>
          </a:p>
          <a:p>
            <a:pPr lvl="0"/>
            <a:r>
              <a:rPr lang="fa-IR" dirty="0"/>
              <a:t>حداکثر تا </a:t>
            </a:r>
            <a:r>
              <a:rPr lang="fa-IR" b="1" dirty="0"/>
              <a:t>یک‌سوم (۱/۳)</a:t>
            </a:r>
            <a:r>
              <a:rPr lang="fa-IR" dirty="0"/>
              <a:t> حقوق و مزایا در صورت داشتن عائله (همسر یا فرزند).</a:t>
            </a:r>
            <a:endParaRPr lang="en-US" dirty="0"/>
          </a:p>
          <a:p>
            <a:pPr lvl="0"/>
            <a:r>
              <a:rPr lang="fa-IR" dirty="0"/>
              <a:t>حداکثر تا </a:t>
            </a:r>
            <a:r>
              <a:rPr lang="fa-IR" b="1" dirty="0"/>
              <a:t>یک‌چهارم (۱/۴)</a:t>
            </a:r>
            <a:r>
              <a:rPr lang="fa-IR" dirty="0"/>
              <a:t> حقوق و مزایا در صورت نداشتن عائله.</a:t>
            </a:r>
            <a:endParaRPr lang="en-US" dirty="0"/>
          </a:p>
          <a:p>
            <a:pPr lvl="0"/>
            <a:r>
              <a:rPr lang="fa-IR" b="1" dirty="0"/>
              <a:t>اولویت‌بندی کسورات:</a:t>
            </a:r>
            <a:r>
              <a:rPr lang="fa-IR" dirty="0"/>
              <a:t> کسورات قانونی (مالیات و بیمه) و احکام قضایی </a:t>
            </a:r>
            <a:r>
              <a:rPr lang="fa-IR" dirty="0">
                <a:solidFill>
                  <a:srgbClr val="FF0000"/>
                </a:solidFill>
              </a:rPr>
              <a:t>مهریه/نفقه</a:t>
            </a:r>
            <a:r>
              <a:rPr lang="fa-IR" dirty="0"/>
              <a:t> بر کسر حقوق بابت ضمانت وام اولویت دارند.</a:t>
            </a:r>
            <a:endParaRPr lang="en-US" dirty="0"/>
          </a:p>
        </p:txBody>
      </p:sp>
    </p:spTree>
    <p:extLst>
      <p:ext uri="{BB962C8B-B14F-4D97-AF65-F5344CB8AC3E}">
        <p14:creationId xmlns:p14="http://schemas.microsoft.com/office/powerpoint/2010/main" val="1410990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dirty="0"/>
              <a:t>ضمانت و کسر از حقوق</a:t>
            </a:r>
            <a:br>
              <a:rPr lang="en-US" dirty="0"/>
            </a:br>
            <a:endParaRPr lang="fa-IR" dirty="0"/>
          </a:p>
        </p:txBody>
      </p:sp>
      <p:sp>
        <p:nvSpPr>
          <p:cNvPr id="3" name="Content Placeholder 2"/>
          <p:cNvSpPr>
            <a:spLocks noGrp="1"/>
          </p:cNvSpPr>
          <p:nvPr>
            <p:ph idx="1"/>
          </p:nvPr>
        </p:nvSpPr>
        <p:spPr/>
        <p:txBody>
          <a:bodyPr/>
          <a:lstStyle/>
          <a:p>
            <a:endParaRPr lang="fa-IR" dirty="0"/>
          </a:p>
          <a:p>
            <a:endParaRPr lang="fa-IR" dirty="0"/>
          </a:p>
          <a:p>
            <a:r>
              <a:rPr lang="fa-IR" dirty="0"/>
              <a:t>دستگاه اجرایی پس از صدور گواهی کسر از حقوق و تعهد به بانک، موظف است در صورت ابلاغ بانک مبنی بر عدم پرداخت وام‌گیرنده، اقساط را مستقیماً از حقوق ضامن کسر و به بانک واریز کند. البته </a:t>
            </a:r>
            <a:r>
              <a:rPr lang="fa-IR" dirty="0">
                <a:solidFill>
                  <a:srgbClr val="FF0000"/>
                </a:solidFill>
              </a:rPr>
              <a:t>سقف قانونی یک‌سوم یا یک‌چهارم </a:t>
            </a:r>
            <a:r>
              <a:rPr lang="fa-IR" dirty="0"/>
              <a:t>باید رعایت شود.</a:t>
            </a:r>
          </a:p>
          <a:p>
            <a:endParaRPr lang="fa-IR" dirty="0"/>
          </a:p>
        </p:txBody>
      </p:sp>
    </p:spTree>
    <p:extLst>
      <p:ext uri="{BB962C8B-B14F-4D97-AF65-F5344CB8AC3E}">
        <p14:creationId xmlns:p14="http://schemas.microsoft.com/office/powerpoint/2010/main" val="26010243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lgn="ctr"/>
            <a:r>
              <a:rPr lang="fa-IR" dirty="0"/>
              <a:t>نحوه محاسبه مالیات حقوق و معافیت‌های قانونی</a:t>
            </a:r>
            <a:br>
              <a:rPr lang="en-US" dirty="0"/>
            </a:br>
            <a:endParaRPr lang="fa-IR" dirty="0"/>
          </a:p>
        </p:txBody>
      </p:sp>
      <p:sp>
        <p:nvSpPr>
          <p:cNvPr id="3" name="Content Placeholder 2"/>
          <p:cNvSpPr>
            <a:spLocks noGrp="1"/>
          </p:cNvSpPr>
          <p:nvPr>
            <p:ph idx="1"/>
          </p:nvPr>
        </p:nvSpPr>
        <p:spPr/>
        <p:txBody>
          <a:bodyPr>
            <a:normAutofit/>
          </a:bodyPr>
          <a:lstStyle/>
          <a:p>
            <a:pPr lvl="0"/>
            <a:r>
              <a:rPr lang="fa-IR" b="1" dirty="0"/>
              <a:t>مستند قانونی:</a:t>
            </a:r>
            <a:r>
              <a:rPr lang="fa-IR" dirty="0"/>
              <a:t> مواد ۸۲ تا ۹۲ قانون مالیات‌های مستقیم (ق.م.م).</a:t>
            </a:r>
            <a:endParaRPr lang="en-US" dirty="0"/>
          </a:p>
          <a:p>
            <a:pPr lvl="0"/>
            <a:r>
              <a:rPr lang="fa-IR" b="1" dirty="0"/>
              <a:t>نحوه محاسبه:</a:t>
            </a:r>
            <a:r>
              <a:rPr lang="fa-IR" dirty="0"/>
              <a:t> پلکانی بر اساس جدول معافیت مالیاتی سالانه که در قانون بودجه کل کشور مصوب می‌شود.</a:t>
            </a:r>
            <a:endParaRPr lang="en-US" dirty="0"/>
          </a:p>
          <a:p>
            <a:pPr lvl="0"/>
            <a:r>
              <a:rPr lang="fa-IR" b="1" dirty="0"/>
              <a:t>مسئولیت کسر و پرداخت:</a:t>
            </a:r>
            <a:r>
              <a:rPr lang="fa-IR" dirty="0"/>
              <a:t> دستگاه اجرایی (کارفرما) مکلف است مالیات متعلق را در زمان پرداخت حقوق کسر و حداکثر ظرف مدت مقرر (تا پایان ماه بعد) به حساب سازمان امور مالیاتی واریز کند.</a:t>
            </a:r>
            <a:endParaRPr lang="en-US" dirty="0"/>
          </a:p>
          <a:p>
            <a:pPr lvl="0"/>
            <a:r>
              <a:rPr lang="fa-IR" b="1" dirty="0"/>
              <a:t>جرایم عدم اقدام:</a:t>
            </a:r>
            <a:r>
              <a:rPr lang="fa-IR" dirty="0"/>
              <a:t> پرداخت دیرکرد یا عدم کسر مالیات موجب جریمه دستگاه اجرایی خواهد بود.</a:t>
            </a:r>
            <a:endParaRPr lang="en-US" dirty="0"/>
          </a:p>
          <a:p>
            <a:endParaRPr lang="fa-IR" dirty="0"/>
          </a:p>
        </p:txBody>
      </p:sp>
    </p:spTree>
    <p:extLst>
      <p:ext uri="{BB962C8B-B14F-4D97-AF65-F5344CB8AC3E}">
        <p14:creationId xmlns:p14="http://schemas.microsoft.com/office/powerpoint/2010/main" val="27237089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a-IR" dirty="0"/>
              <a:t>نحوه محاسبه مالیات حقوق و معافیت‌های قانونی</a:t>
            </a:r>
            <a:br>
              <a:rPr lang="en-US" dirty="0"/>
            </a:br>
            <a:endParaRPr lang="fa-IR" dirty="0"/>
          </a:p>
        </p:txBody>
      </p:sp>
      <p:sp>
        <p:nvSpPr>
          <p:cNvPr id="3" name="Content Placeholder 2"/>
          <p:cNvSpPr>
            <a:spLocks noGrp="1"/>
          </p:cNvSpPr>
          <p:nvPr>
            <p:ph idx="1"/>
          </p:nvPr>
        </p:nvSpPr>
        <p:spPr/>
        <p:txBody>
          <a:bodyPr/>
          <a:lstStyle/>
          <a:p>
            <a:endParaRPr lang="fa-IR" dirty="0"/>
          </a:p>
          <a:p>
            <a:endParaRPr lang="fa-IR" dirty="0"/>
          </a:p>
          <a:p>
            <a:r>
              <a:rPr lang="fa-IR" dirty="0"/>
              <a:t>هر سال نرخ معافیت پایه مالیات حقوق تغییر می‌کند. به عنوان مثال، در بودجه هر سال مشخص می‌شود که تا چه سقفی از حقوق ماهانه معاف از مالیات است و مابقی مازاد آن با نرخ‌های ۱۰٪، ۱۵٪، ۲۰٪ و بیشتر به صورت پلکانی مشمول مالیات می‌شود.</a:t>
            </a:r>
            <a:endParaRPr lang="en-US" dirty="0"/>
          </a:p>
          <a:p>
            <a:endParaRPr lang="fa-IR" dirty="0"/>
          </a:p>
        </p:txBody>
      </p:sp>
    </p:spTree>
    <p:extLst>
      <p:ext uri="{BB962C8B-B14F-4D97-AF65-F5344CB8AC3E}">
        <p14:creationId xmlns:p14="http://schemas.microsoft.com/office/powerpoint/2010/main" val="210227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34121577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a-IR" b="1" dirty="0"/>
              <a:t>اقلام مشمول و غیرمشمول مالیات بر حقوق</a:t>
            </a:r>
            <a:br>
              <a:rPr lang="en-US" dirty="0"/>
            </a:br>
            <a:endParaRPr lang="fa-IR" dirty="0"/>
          </a:p>
        </p:txBody>
      </p:sp>
      <p:sp>
        <p:nvSpPr>
          <p:cNvPr id="3" name="Content Placeholder 2"/>
          <p:cNvSpPr>
            <a:spLocks noGrp="1"/>
          </p:cNvSpPr>
          <p:nvPr>
            <p:ph idx="1"/>
          </p:nvPr>
        </p:nvSpPr>
        <p:spPr/>
        <p:txBody>
          <a:bodyPr>
            <a:normAutofit/>
          </a:bodyPr>
          <a:lstStyle/>
          <a:p>
            <a:pPr lvl="0"/>
            <a:r>
              <a:rPr lang="fa-IR" b="1" dirty="0"/>
              <a:t>اقلام مشمول مالیات:</a:t>
            </a:r>
            <a:r>
              <a:rPr lang="fa-IR" dirty="0"/>
              <a:t> حقوق پایه، فوق‌العاده شغل، فوق‌العاده شاغل، اضافه‌کار، نوبت کاری و پاداش‌های نقدی مستمر.</a:t>
            </a:r>
          </a:p>
          <a:p>
            <a:pPr lvl="0"/>
            <a:endParaRPr lang="fa-IR" dirty="0"/>
          </a:p>
          <a:p>
            <a:pPr lvl="0"/>
            <a:endParaRPr lang="en-US" dirty="0"/>
          </a:p>
          <a:p>
            <a:pPr lvl="0"/>
            <a:r>
              <a:rPr lang="fa-IR" b="1" dirty="0"/>
              <a:t>اقلام غیرمشمول / معاف از مالیات (ماده ۹۱ ق.م.م):</a:t>
            </a:r>
            <a:endParaRPr lang="en-US" dirty="0"/>
          </a:p>
          <a:p>
            <a:pPr lvl="0"/>
            <a:r>
              <a:rPr lang="fa-IR" dirty="0"/>
              <a:t>سنوات پایان خدمت و بازخرید مرخصی.</a:t>
            </a:r>
            <a:endParaRPr lang="en-US" dirty="0"/>
          </a:p>
          <a:p>
            <a:pPr lvl="0"/>
            <a:r>
              <a:rPr lang="fa-IR" dirty="0"/>
              <a:t>هزینه سفر و فوق‌العاده مأموریت.</a:t>
            </a:r>
            <a:endParaRPr lang="en-US" dirty="0"/>
          </a:p>
          <a:p>
            <a:pPr lvl="0"/>
            <a:r>
              <a:rPr lang="fa-IR" dirty="0"/>
              <a:t>حق اولاد و عائله‌مندی (بر اساس تفاسیر و بخشنامه‌های دیوان عدالت اداری).</a:t>
            </a:r>
            <a:endParaRPr lang="en-US" dirty="0"/>
          </a:p>
          <a:p>
            <a:pPr lvl="0"/>
            <a:r>
              <a:rPr lang="fa-IR" dirty="0"/>
              <a:t>مزایای رفاهی و انگیزشی (مانند حق مسکن و خواربار در حدود سقف‌های بخشنامه‌ای).</a:t>
            </a:r>
            <a:endParaRPr lang="en-US" dirty="0"/>
          </a:p>
        </p:txBody>
      </p:sp>
    </p:spTree>
    <p:extLst>
      <p:ext uri="{BB962C8B-B14F-4D97-AF65-F5344CB8AC3E}">
        <p14:creationId xmlns:p14="http://schemas.microsoft.com/office/powerpoint/2010/main" val="32344420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a-IR" b="1" dirty="0"/>
              <a:t>اقلام مشمول و غیرمشمول مالیات بر حقوق</a:t>
            </a:r>
            <a:br>
              <a:rPr lang="en-US" dirty="0"/>
            </a:br>
            <a:endParaRPr lang="fa-IR" dirty="0"/>
          </a:p>
        </p:txBody>
      </p:sp>
      <p:sp>
        <p:nvSpPr>
          <p:cNvPr id="3" name="Content Placeholder 2"/>
          <p:cNvSpPr>
            <a:spLocks noGrp="1"/>
          </p:cNvSpPr>
          <p:nvPr>
            <p:ph idx="1"/>
          </p:nvPr>
        </p:nvSpPr>
        <p:spPr/>
        <p:txBody>
          <a:bodyPr/>
          <a:lstStyle/>
          <a:p>
            <a:endParaRPr lang="fa-IR" dirty="0"/>
          </a:p>
          <a:p>
            <a:endParaRPr lang="fa-IR" dirty="0"/>
          </a:p>
          <a:p>
            <a:r>
              <a:rPr lang="fa-IR" dirty="0"/>
              <a:t>آرا دیوان عدالت اداری طی سال‌های اخیر تغییرات مهمی در خصوص معافیت مالیاتی مزایای رفاهی و حق عائله‌مندی ایجاد کرده است. امور مالی دستگاه‌ها باید همواره آخرین بخشنامه‌های صادره از سوی سازمان امور مالیاتی کشور را ملاک عمل قرار دهند.</a:t>
            </a:r>
          </a:p>
          <a:p>
            <a:endParaRPr lang="fa-IR" dirty="0"/>
          </a:p>
        </p:txBody>
      </p:sp>
    </p:spTree>
    <p:extLst>
      <p:ext uri="{BB962C8B-B14F-4D97-AF65-F5344CB8AC3E}">
        <p14:creationId xmlns:p14="http://schemas.microsoft.com/office/powerpoint/2010/main" val="16828545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fa-IR" dirty="0"/>
              <a:t> انضباط مالی و اداری در دستگاه‌های دولتی</a:t>
            </a:r>
            <a:br>
              <a:rPr lang="en-US" dirty="0"/>
            </a:br>
            <a:endParaRPr lang="fa-IR" dirty="0"/>
          </a:p>
        </p:txBody>
      </p:sp>
      <p:sp>
        <p:nvSpPr>
          <p:cNvPr id="3" name="Content Placeholder 2"/>
          <p:cNvSpPr>
            <a:spLocks noGrp="1"/>
          </p:cNvSpPr>
          <p:nvPr>
            <p:ph idx="1"/>
          </p:nvPr>
        </p:nvSpPr>
        <p:spPr/>
        <p:txBody>
          <a:bodyPr>
            <a:normAutofit/>
          </a:bodyPr>
          <a:lstStyle/>
          <a:p>
            <a:pPr lvl="0"/>
            <a:r>
              <a:rPr lang="fa-IR" b="1" dirty="0"/>
              <a:t>رعایت اصل قانون‌مداری:</a:t>
            </a:r>
            <a:r>
              <a:rPr lang="fa-IR" dirty="0"/>
              <a:t> هرگونه دخل و تصرف در پرداختی‌ها و کسورات باید مستند به احکام قانونی باشد.</a:t>
            </a:r>
            <a:endParaRPr lang="en-US" dirty="0"/>
          </a:p>
          <a:p>
            <a:pPr lvl="0"/>
            <a:r>
              <a:rPr lang="fa-IR" b="1" dirty="0"/>
              <a:t>نقش نظارتی ذی‌حسابان:</a:t>
            </a:r>
            <a:r>
              <a:rPr lang="fa-IR" dirty="0"/>
              <a:t> تطبیق پرداخت‌ها با قوانین محاسبات عمومی و قانون مدیریت خدمات کشوری.</a:t>
            </a:r>
            <a:endParaRPr lang="en-US" dirty="0"/>
          </a:p>
          <a:p>
            <a:pPr lvl="0"/>
            <a:r>
              <a:rPr lang="fa-IR" b="1" dirty="0"/>
              <a:t>حقوق متقابل:</a:t>
            </a:r>
            <a:r>
              <a:rPr lang="fa-IR" dirty="0"/>
              <a:t> حفظ حقوق مادی کارمندان در کنار صیانت از منابع مالی دولت و بیت‌المال.</a:t>
            </a:r>
            <a:endParaRPr lang="en-US" dirty="0"/>
          </a:p>
          <a:p>
            <a:pPr lvl="0"/>
            <a:r>
              <a:rPr lang="fa-IR" b="1" dirty="0"/>
              <a:t>سامانه‌محوری:</a:t>
            </a:r>
            <a:r>
              <a:rPr lang="fa-IR" dirty="0"/>
              <a:t> ضرورت ثبت دقیق کلیه تعهدات، مرخصی‌ها و پرداختی‌ها در سامانه‌های متمرکز اداری و مالی کشور جهت ارزیابی‌های دستگاه‌های نظارتی (مانند دیوان محاسبات و سازمان بازرسی کل کشور).</a:t>
            </a:r>
            <a:endParaRPr lang="en-US" dirty="0"/>
          </a:p>
          <a:p>
            <a:endParaRPr lang="fa-IR" dirty="0"/>
          </a:p>
        </p:txBody>
      </p:sp>
    </p:spTree>
    <p:extLst>
      <p:ext uri="{BB962C8B-B14F-4D97-AF65-F5344CB8AC3E}">
        <p14:creationId xmlns:p14="http://schemas.microsoft.com/office/powerpoint/2010/main" val="4037281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3A7DB30-83CE-DC2C-6110-AE33E8B0DD2C}"/>
              </a:ext>
            </a:extLst>
          </p:cNvPr>
          <p:cNvSpPr/>
          <p:nvPr/>
        </p:nvSpPr>
        <p:spPr>
          <a:xfrm>
            <a:off x="6070136" y="2286000"/>
            <a:ext cx="6121864" cy="2286000"/>
          </a:xfrm>
          <a:prstGeom prst="rect">
            <a:avLst/>
          </a:prstGeom>
          <a:solidFill>
            <a:srgbClr val="F9F1D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mage result for طرح های اسلیمی">
            <a:extLst>
              <a:ext uri="{FF2B5EF4-FFF2-40B4-BE49-F238E27FC236}">
                <a16:creationId xmlns:a16="http://schemas.microsoft.com/office/drawing/2014/main" id="{AF027C43-5DBF-8FA8-8FC3-476E6079A218}"/>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595732" y="192132"/>
            <a:ext cx="7040880" cy="6290855"/>
          </a:xfrm>
          <a:prstGeom prst="rect">
            <a:avLst/>
          </a:prstGeom>
          <a:noFill/>
          <a:ln>
            <a:noFill/>
          </a:ln>
        </p:spPr>
      </p:pic>
      <p:sp>
        <p:nvSpPr>
          <p:cNvPr id="5" name="TextBox 4">
            <a:extLst>
              <a:ext uri="{FF2B5EF4-FFF2-40B4-BE49-F238E27FC236}">
                <a16:creationId xmlns:a16="http://schemas.microsoft.com/office/drawing/2014/main" id="{44C70966-9AA6-9E07-BA54-8BE2101B158A}"/>
              </a:ext>
            </a:extLst>
          </p:cNvPr>
          <p:cNvSpPr txBox="1"/>
          <p:nvPr/>
        </p:nvSpPr>
        <p:spPr>
          <a:xfrm>
            <a:off x="6432331" y="2859613"/>
            <a:ext cx="5454869" cy="707886"/>
          </a:xfrm>
          <a:prstGeom prst="rect">
            <a:avLst/>
          </a:prstGeom>
          <a:noFill/>
        </p:spPr>
        <p:txBody>
          <a:bodyPr wrap="square" rtlCol="0">
            <a:spAutoFit/>
          </a:bodyPr>
          <a:lstStyle/>
          <a:p>
            <a:pPr algn="r" rtl="1"/>
            <a:r>
              <a:rPr lang="fa-IR" sz="4000" b="1" dirty="0">
                <a:solidFill>
                  <a:schemeClr val="tx1">
                    <a:lumMod val="75000"/>
                    <a:lumOff val="25000"/>
                  </a:schemeClr>
                </a:solidFill>
              </a:rPr>
              <a:t>با تشکر از توجه شما </a:t>
            </a:r>
            <a:endParaRPr lang="en-US" sz="4000" b="1" dirty="0">
              <a:solidFill>
                <a:schemeClr val="tx1">
                  <a:lumMod val="75000"/>
                  <a:lumOff val="25000"/>
                </a:schemeClr>
              </a:solidFill>
            </a:endParaRPr>
          </a:p>
        </p:txBody>
      </p:sp>
    </p:spTree>
    <p:extLst>
      <p:ext uri="{BB962C8B-B14F-4D97-AF65-F5344CB8AC3E}">
        <p14:creationId xmlns:p14="http://schemas.microsoft.com/office/powerpoint/2010/main" val="146852791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187</TotalTime>
  <Words>1933</Words>
  <Application>Microsoft Office PowerPoint</Application>
  <PresentationFormat>Widescreen</PresentationFormat>
  <Paragraphs>149</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Century Gothic</vt:lpstr>
      <vt:lpstr>Wingdings 3</vt:lpstr>
      <vt:lpstr>Wisp</vt:lpstr>
      <vt:lpstr>PowerPoint Presentation</vt:lpstr>
      <vt:lpstr>نظام پرداخت، حقوق و مزایا و مقررات استخدامی در بخش دولتی ایران </vt:lpstr>
      <vt:lpstr> اسناد بالادستی و قوانین مرجع در بخش دولتی  </vt:lpstr>
      <vt:lpstr>اسناد بالادستی و قوانین مرجع در بخش دولتی</vt:lpstr>
      <vt:lpstr>ماهیت حقوقی فیش پرداختی کارکنان دولت  </vt:lpstr>
      <vt:lpstr>PowerPoint Presentation</vt:lpstr>
      <vt:lpstr>ماهیت حقوقی فیش پرداختی کارکنان دولت</vt:lpstr>
      <vt:lpstr>ساختار حقوق و فوق‌العاده‌های مستمر و غیرمستمر (فصل دهم ق.م.خ.ک)</vt:lpstr>
      <vt:lpstr>ساختار حقوق و فوق‌العاده‌های مستمر و غیرمستمر (فصل دهم ق.م.خ.ک)</vt:lpstr>
      <vt:lpstr>مبانی قانونی و شرایط پرداخت مأموریت در بخش دولتی</vt:lpstr>
      <vt:lpstr>مبانی قانونی و شرایط پرداخت مأموریت در بخش دولتی</vt:lpstr>
      <vt:lpstr>مبانی محاسبه و سقف پاداش پایان خدمت </vt:lpstr>
      <vt:lpstr>مبانی محاسبه و سقف پاداش پایان خدمت </vt:lpstr>
      <vt:lpstr>مدیریت مرخصی استحقاقی و نحوه ذخیره سنواتی </vt:lpstr>
      <vt:lpstr>مدیریت مرخصی استحقاقی و نحوه ذخیره سنواتی </vt:lpstr>
      <vt:lpstr>مرخصی استعلاجی، بدون حقوق و ساعتی </vt:lpstr>
      <vt:lpstr>مرخصی استعلاجی، بدون حقوق و ساعتی </vt:lpstr>
      <vt:lpstr>نحوه برخورد مالی با غیبت‌های غیرموجه</vt:lpstr>
      <vt:lpstr>نحوه برخورد مالی با غیبت‌های غیرموجه</vt:lpstr>
      <vt:lpstr>تسویه حساب در زمان قطع رابطه استخدامی </vt:lpstr>
      <vt:lpstr>تسویه حساب در زمان قطع رابطه استخدامی </vt:lpstr>
      <vt:lpstr>ضمانت و کسر از حقوق </vt:lpstr>
      <vt:lpstr>ضمانت و کسر از حقوق </vt:lpstr>
      <vt:lpstr>نحوه محاسبه مالیات حقوق و معافیت‌های قانونی </vt:lpstr>
      <vt:lpstr>نحوه محاسبه مالیات حقوق و معافیت‌های قانونی </vt:lpstr>
      <vt:lpstr>PowerPoint Presentation</vt:lpstr>
      <vt:lpstr>اقلام مشمول و غیرمشمول مالیات بر حقوق </vt:lpstr>
      <vt:lpstr>اقلام مشمول و غیرمشمول مالیات بر حقوق </vt:lpstr>
      <vt:lpstr> انضباط مالی و اداری در دستگاه‌های دولتی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نظام پرداخت، حقوق و مزایا و مقررات استخدامی در بخش دولتی ایران</dc:title>
  <dc:creator>ATLASYS</dc:creator>
  <cp:lastModifiedBy>liela Dastan</cp:lastModifiedBy>
  <cp:revision>35</cp:revision>
  <dcterms:created xsi:type="dcterms:W3CDTF">2026-07-19T04:15:03Z</dcterms:created>
  <dcterms:modified xsi:type="dcterms:W3CDTF">2026-09-09T05:51:15Z</dcterms:modified>
</cp:coreProperties>
</file>